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0" r:id="rId2"/>
    <p:sldId id="301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878CB-72F9-4C2F-8828-C5AB4449E959}" type="datetimeFigureOut">
              <a:rPr lang="en-GB"/>
              <a:pPr>
                <a:defRPr/>
              </a:pPr>
              <a:t>15/04/2014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FA314-3820-4996-BA57-042C09D5B04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6B888-D85C-4A82-B63E-6DFE2A44BC16}" type="datetimeFigureOut">
              <a:rPr lang="en-GB"/>
              <a:pPr>
                <a:defRPr/>
              </a:pPr>
              <a:t>15/04/2014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19235-6457-49DF-8903-C3D16D1348E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14780-4FD0-40F5-AD77-D08D34951D36}" type="datetimeFigureOut">
              <a:rPr lang="en-GB"/>
              <a:pPr>
                <a:defRPr/>
              </a:pPr>
              <a:t>15/04/2014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D88A5-D7BF-4E24-AC48-463EB26C8B3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0C085-C0C2-42C3-8015-56368E294361}" type="datetimeFigureOut">
              <a:rPr lang="en-GB"/>
              <a:pPr>
                <a:defRPr/>
              </a:pPr>
              <a:t>15/04/2014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AA55E-3879-4D99-9B5D-EC0B1056A82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920BF-F68C-4312-9A58-8F1B1EC6AB6E}" type="datetimeFigureOut">
              <a:rPr lang="en-GB"/>
              <a:pPr>
                <a:defRPr/>
              </a:pPr>
              <a:t>15/04/2014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EC999-962C-4188-80CB-A10126B9DA2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FBD0F-B38F-4978-B959-76920830745E}" type="datetimeFigureOut">
              <a:rPr lang="en-GB"/>
              <a:pPr>
                <a:defRPr/>
              </a:pPr>
              <a:t>15/04/2014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665FA-5643-408F-920A-5F2A6B0A6B6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5ACE2-22C5-4B50-B6CD-1EC4AA2850F4}" type="datetimeFigureOut">
              <a:rPr lang="en-GB"/>
              <a:pPr>
                <a:defRPr/>
              </a:pPr>
              <a:t>15/04/2014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68F3B-3AFD-4332-BEAB-35F68B86A33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480E7-DE94-4424-9C64-1310257FBE63}" type="datetimeFigureOut">
              <a:rPr lang="en-GB"/>
              <a:pPr>
                <a:defRPr/>
              </a:pPr>
              <a:t>15/04/2014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15558-7B22-4C54-863B-50ABDCE7854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D8CD9-A1CE-42A8-97EE-ECA5447A3A41}" type="datetimeFigureOut">
              <a:rPr lang="en-GB"/>
              <a:pPr>
                <a:defRPr/>
              </a:pPr>
              <a:t>15/04/2014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7C7C2-B36B-4070-A38D-D5A0F0F0260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068B6-D0E7-4F42-9A2E-7309136B5DB2}" type="datetimeFigureOut">
              <a:rPr lang="en-GB"/>
              <a:pPr>
                <a:defRPr/>
              </a:pPr>
              <a:t>15/04/2014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F916C-2121-4ABA-9FB4-AEC2CB94A84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A72AC-F92F-4D57-A2CA-AF959FADF905}" type="datetimeFigureOut">
              <a:rPr lang="en-GB"/>
              <a:pPr>
                <a:defRPr/>
              </a:pPr>
              <a:t>15/04/2014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5E520-85AC-45F1-8F24-AAC3A4326B4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DB8233E-5D8F-4E0A-9ADD-037D7528C729}" type="datetimeFigureOut">
              <a:rPr lang="en-GB"/>
              <a:pPr>
                <a:defRPr/>
              </a:pPr>
              <a:t>15/04/2014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F6755B-CBFC-41C5-8B9E-944C9FB3D5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95536" y="2564904"/>
            <a:ext cx="8229600" cy="1728192"/>
          </a:xfrm>
          <a:solidFill>
            <a:srgbClr val="92D050"/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Process </a:t>
            </a:r>
            <a:r>
              <a:rPr lang="en-GB" dirty="0" smtClean="0"/>
              <a:t>Planning and</a:t>
            </a:r>
            <a:br>
              <a:rPr lang="en-GB" dirty="0" smtClean="0"/>
            </a:br>
            <a:r>
              <a:rPr lang="en-GB" dirty="0" smtClean="0"/>
              <a:t>Concurrent Engineering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dirty="0" smtClean="0"/>
              <a:t>Basic and Secondary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 rtlCol="0">
            <a:normAutofit lnSpcReduction="10000"/>
          </a:bodyPr>
          <a:lstStyle/>
          <a:p>
            <a:pPr algn="just" fontAlgn="auto">
              <a:spcAft>
                <a:spcPts val="0"/>
              </a:spcAft>
              <a:buNone/>
              <a:defRPr/>
            </a:pPr>
            <a:r>
              <a:rPr lang="en-GB" u="sng" dirty="0" smtClean="0">
                <a:solidFill>
                  <a:srgbClr val="FF0000"/>
                </a:solidFill>
              </a:rPr>
              <a:t>Basic </a:t>
            </a:r>
            <a:r>
              <a:rPr lang="en-GB" u="sng" dirty="0" smtClean="0">
                <a:solidFill>
                  <a:srgbClr val="FF0000"/>
                </a:solidFill>
              </a:rPr>
              <a:t>process</a:t>
            </a:r>
          </a:p>
          <a:p>
            <a:pPr algn="just" fontAlgn="auto">
              <a:spcAft>
                <a:spcPts val="0"/>
              </a:spcAft>
              <a:buNone/>
              <a:defRPr/>
            </a:pPr>
            <a:r>
              <a:rPr lang="en-GB" dirty="0" smtClean="0"/>
              <a:t>􀂃 Establishes initial geometry of </a:t>
            </a:r>
            <a:r>
              <a:rPr lang="en-GB" dirty="0" err="1" smtClean="0"/>
              <a:t>workpart</a:t>
            </a:r>
            <a:endParaRPr lang="en-GB" dirty="0" smtClean="0"/>
          </a:p>
          <a:p>
            <a:pPr lvl="1" algn="just" fontAlgn="auto">
              <a:spcAft>
                <a:spcPts val="0"/>
              </a:spcAft>
              <a:buNone/>
              <a:defRPr/>
            </a:pPr>
            <a:r>
              <a:rPr lang="en-GB" dirty="0" smtClean="0">
                <a:solidFill>
                  <a:srgbClr val="0070C0"/>
                </a:solidFill>
              </a:rPr>
              <a:t>􀂃 Examples: metal casting, forging, sheet </a:t>
            </a:r>
            <a:r>
              <a:rPr lang="en-GB" dirty="0" smtClean="0">
                <a:solidFill>
                  <a:srgbClr val="0070C0"/>
                </a:solidFill>
              </a:rPr>
              <a:t>metal rolling</a:t>
            </a:r>
            <a:endParaRPr lang="en-GB" dirty="0" smtClean="0">
              <a:solidFill>
                <a:srgbClr val="0070C0"/>
              </a:solidFill>
            </a:endParaRPr>
          </a:p>
          <a:p>
            <a:pPr algn="just" fontAlgn="auto">
              <a:spcAft>
                <a:spcPts val="0"/>
              </a:spcAft>
              <a:buNone/>
              <a:defRPr/>
            </a:pPr>
            <a:r>
              <a:rPr lang="en-GB" u="sng" dirty="0" smtClean="0">
                <a:solidFill>
                  <a:srgbClr val="FF0000"/>
                </a:solidFill>
              </a:rPr>
              <a:t>Secondary </a:t>
            </a:r>
            <a:r>
              <a:rPr lang="en-GB" u="sng" dirty="0" smtClean="0">
                <a:solidFill>
                  <a:srgbClr val="FF0000"/>
                </a:solidFill>
              </a:rPr>
              <a:t>processes</a:t>
            </a:r>
          </a:p>
          <a:p>
            <a:pPr algn="just" fontAlgn="auto">
              <a:spcAft>
                <a:spcPts val="0"/>
              </a:spcAft>
              <a:buNone/>
              <a:defRPr/>
            </a:pPr>
            <a:r>
              <a:rPr lang="en-GB" dirty="0" smtClean="0"/>
              <a:t>􀂃 In most cases, the starting geometry must </a:t>
            </a:r>
            <a:r>
              <a:rPr lang="en-GB" dirty="0" smtClean="0"/>
              <a:t>be modified </a:t>
            </a:r>
            <a:r>
              <a:rPr lang="en-GB" dirty="0" smtClean="0"/>
              <a:t>or refined by a series of </a:t>
            </a:r>
            <a:r>
              <a:rPr lang="en-GB" dirty="0" smtClean="0"/>
              <a:t>secondary processes</a:t>
            </a:r>
            <a:r>
              <a:rPr lang="en-GB" dirty="0" smtClean="0"/>
              <a:t>, which transform the basic shape into </a:t>
            </a:r>
            <a:r>
              <a:rPr lang="en-GB" dirty="0" smtClean="0"/>
              <a:t>the final </a:t>
            </a:r>
            <a:r>
              <a:rPr lang="en-GB" dirty="0" smtClean="0"/>
              <a:t>geometry</a:t>
            </a:r>
          </a:p>
          <a:p>
            <a:pPr lvl="1" algn="just" fontAlgn="auto">
              <a:spcAft>
                <a:spcPts val="0"/>
              </a:spcAft>
              <a:buNone/>
              <a:defRPr/>
            </a:pPr>
            <a:r>
              <a:rPr lang="en-GB" dirty="0" smtClean="0">
                <a:solidFill>
                  <a:srgbClr val="0070C0"/>
                </a:solidFill>
              </a:rPr>
              <a:t>􀂃 Examples: machining, stamping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  <a:solidFill>
            <a:schemeClr val="accent6">
              <a:lumMod val="60000"/>
              <a:lumOff val="40000"/>
            </a:schemeClr>
          </a:solidFill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3600" dirty="0" smtClean="0"/>
              <a:t>Property Enhancement and</a:t>
            </a:r>
            <a:br>
              <a:rPr lang="en-GB" sz="3600" dirty="0" smtClean="0"/>
            </a:br>
            <a:r>
              <a:rPr lang="en-GB" sz="3600" dirty="0" smtClean="0"/>
              <a:t>Finishing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637112"/>
          </a:xfrm>
        </p:spPr>
        <p:txBody>
          <a:bodyPr rtlCol="0">
            <a:normAutofit lnSpcReduction="10000"/>
          </a:bodyPr>
          <a:lstStyle/>
          <a:p>
            <a:pPr algn="just" fontAlgn="auto">
              <a:spcAft>
                <a:spcPts val="0"/>
              </a:spcAft>
              <a:buNone/>
              <a:defRPr/>
            </a:pPr>
            <a:r>
              <a:rPr lang="en-GB" u="sng" dirty="0" smtClean="0">
                <a:solidFill>
                  <a:srgbClr val="FF0000"/>
                </a:solidFill>
              </a:rPr>
              <a:t>Operations </a:t>
            </a:r>
            <a:r>
              <a:rPr lang="en-GB" u="sng" dirty="0" smtClean="0">
                <a:solidFill>
                  <a:srgbClr val="FF0000"/>
                </a:solidFill>
              </a:rPr>
              <a:t>to enhance properties</a:t>
            </a:r>
          </a:p>
          <a:p>
            <a:pPr algn="just" fontAlgn="auto">
              <a:spcAft>
                <a:spcPts val="0"/>
              </a:spcAft>
              <a:buNone/>
              <a:defRPr/>
            </a:pPr>
            <a:r>
              <a:rPr lang="en-GB" dirty="0" smtClean="0"/>
              <a:t>􀂃 Heat treatment operations</a:t>
            </a:r>
          </a:p>
          <a:p>
            <a:pPr lvl="1" algn="just" fontAlgn="auto">
              <a:spcAft>
                <a:spcPts val="0"/>
              </a:spcAft>
              <a:buNone/>
              <a:defRPr/>
            </a:pPr>
            <a:r>
              <a:rPr lang="en-GB" dirty="0" smtClean="0">
                <a:solidFill>
                  <a:srgbClr val="0070C0"/>
                </a:solidFill>
              </a:rPr>
              <a:t>􀂃 Treatments to strengthen metal components</a:t>
            </a:r>
          </a:p>
          <a:p>
            <a:pPr lvl="1" algn="just" fontAlgn="auto">
              <a:spcAft>
                <a:spcPts val="0"/>
              </a:spcAft>
              <a:buNone/>
              <a:defRPr/>
            </a:pPr>
            <a:r>
              <a:rPr lang="en-GB" dirty="0" smtClean="0">
                <a:solidFill>
                  <a:srgbClr val="0070C0"/>
                </a:solidFill>
              </a:rPr>
              <a:t>􀂃In </a:t>
            </a:r>
            <a:r>
              <a:rPr lang="en-GB" dirty="0" smtClean="0">
                <a:solidFill>
                  <a:srgbClr val="0070C0"/>
                </a:solidFill>
              </a:rPr>
              <a:t>many cases, parts do not require </a:t>
            </a:r>
            <a:r>
              <a:rPr lang="en-GB" dirty="0" smtClean="0">
                <a:solidFill>
                  <a:srgbClr val="0070C0"/>
                </a:solidFill>
              </a:rPr>
              <a:t>these property </a:t>
            </a:r>
            <a:r>
              <a:rPr lang="en-GB" dirty="0" smtClean="0">
                <a:solidFill>
                  <a:srgbClr val="0070C0"/>
                </a:solidFill>
              </a:rPr>
              <a:t>enhancing steps</a:t>
            </a:r>
          </a:p>
          <a:p>
            <a:pPr algn="just" fontAlgn="auto">
              <a:spcAft>
                <a:spcPts val="0"/>
              </a:spcAft>
              <a:buNone/>
              <a:defRPr/>
            </a:pPr>
            <a:r>
              <a:rPr lang="en-GB" u="sng" dirty="0" smtClean="0">
                <a:solidFill>
                  <a:srgbClr val="FF0000"/>
                </a:solidFill>
              </a:rPr>
              <a:t>Finishing </a:t>
            </a:r>
            <a:r>
              <a:rPr lang="en-GB" u="sng" dirty="0" smtClean="0">
                <a:solidFill>
                  <a:srgbClr val="FF0000"/>
                </a:solidFill>
              </a:rPr>
              <a:t>operations</a:t>
            </a:r>
          </a:p>
          <a:p>
            <a:pPr algn="just" fontAlgn="auto">
              <a:spcAft>
                <a:spcPts val="0"/>
              </a:spcAft>
              <a:buNone/>
              <a:defRPr/>
            </a:pPr>
            <a:r>
              <a:rPr lang="en-GB" dirty="0" smtClean="0"/>
              <a:t>􀂃 The final operations in the sequence</a:t>
            </a:r>
          </a:p>
          <a:p>
            <a:pPr algn="just" fontAlgn="auto">
              <a:spcAft>
                <a:spcPts val="0"/>
              </a:spcAft>
              <a:buNone/>
              <a:defRPr/>
            </a:pPr>
            <a:r>
              <a:rPr lang="en-GB" dirty="0" smtClean="0"/>
              <a:t>􀂃 Usually provide a coating on the work surface</a:t>
            </a:r>
          </a:p>
          <a:p>
            <a:pPr lvl="1" algn="just" fontAlgn="auto">
              <a:spcAft>
                <a:spcPts val="0"/>
              </a:spcAft>
              <a:buNone/>
              <a:defRPr/>
            </a:pPr>
            <a:r>
              <a:rPr lang="en-GB" dirty="0" smtClean="0">
                <a:solidFill>
                  <a:srgbClr val="0070C0"/>
                </a:solidFill>
              </a:rPr>
              <a:t>􀂃 Examples: electroplating, painting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Examples of</a:t>
            </a:r>
            <a:br>
              <a:rPr lang="en-GB" dirty="0" smtClean="0"/>
            </a:br>
            <a:r>
              <a:rPr lang="en-GB" dirty="0" smtClean="0"/>
              <a:t>Typical Process Sequences</a:t>
            </a:r>
          </a:p>
        </p:txBody>
      </p:sp>
      <p:pic>
        <p:nvPicPr>
          <p:cNvPr id="1331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5848" t="37225" r="25848" b="23000"/>
          <a:stretch>
            <a:fillRect/>
          </a:stretch>
        </p:blipFill>
        <p:spPr>
          <a:xfrm>
            <a:off x="179512" y="2060848"/>
            <a:ext cx="8712484" cy="403244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52128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sz="4000" dirty="0" smtClean="0"/>
              <a:t>Process Planning: Basic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925144"/>
          </a:xfrm>
        </p:spPr>
        <p:txBody>
          <a:bodyPr rtlCol="0">
            <a:normAutofit lnSpcReduction="10000"/>
          </a:bodyPr>
          <a:lstStyle/>
          <a:p>
            <a:pPr algn="just" fontAlgn="auto">
              <a:spcAft>
                <a:spcPts val="0"/>
              </a:spcAft>
              <a:buNone/>
              <a:defRPr/>
            </a:pPr>
            <a:r>
              <a:rPr lang="en-GB" dirty="0" smtClean="0"/>
              <a:t>􀂃 Process planning usually begins after the </a:t>
            </a:r>
            <a:r>
              <a:rPr lang="en-GB" dirty="0" smtClean="0"/>
              <a:t>basic process has </a:t>
            </a:r>
            <a:r>
              <a:rPr lang="en-GB" dirty="0" smtClean="0"/>
              <a:t>provided initial part shape</a:t>
            </a:r>
          </a:p>
          <a:p>
            <a:pPr lvl="1" algn="just" fontAlgn="auto">
              <a:spcAft>
                <a:spcPts val="0"/>
              </a:spcAft>
              <a:buNone/>
              <a:defRPr/>
            </a:pPr>
            <a:r>
              <a:rPr lang="en-GB" dirty="0" smtClean="0">
                <a:solidFill>
                  <a:srgbClr val="0070C0"/>
                </a:solidFill>
              </a:rPr>
              <a:t>􀂃 Example: machined parts begin as bar stock </a:t>
            </a:r>
            <a:r>
              <a:rPr lang="en-GB" dirty="0" smtClean="0">
                <a:solidFill>
                  <a:srgbClr val="0070C0"/>
                </a:solidFill>
              </a:rPr>
              <a:t>or castings </a:t>
            </a:r>
            <a:r>
              <a:rPr lang="en-GB" dirty="0" smtClean="0">
                <a:solidFill>
                  <a:srgbClr val="0070C0"/>
                </a:solidFill>
              </a:rPr>
              <a:t>or forgings, and these basic </a:t>
            </a:r>
            <a:r>
              <a:rPr lang="en-GB" dirty="0" smtClean="0">
                <a:solidFill>
                  <a:srgbClr val="0070C0"/>
                </a:solidFill>
              </a:rPr>
              <a:t>processes are </a:t>
            </a:r>
            <a:r>
              <a:rPr lang="en-GB" dirty="0" smtClean="0">
                <a:solidFill>
                  <a:srgbClr val="0070C0"/>
                </a:solidFill>
              </a:rPr>
              <a:t>often external to the fabricating plant</a:t>
            </a:r>
          </a:p>
          <a:p>
            <a:pPr lvl="1" algn="just" fontAlgn="auto">
              <a:spcAft>
                <a:spcPts val="0"/>
              </a:spcAft>
              <a:buNone/>
              <a:defRPr/>
            </a:pPr>
            <a:r>
              <a:rPr lang="en-GB" dirty="0" smtClean="0">
                <a:solidFill>
                  <a:srgbClr val="0070C0"/>
                </a:solidFill>
              </a:rPr>
              <a:t>􀂃 Example: stampings begin as sheet metal coils </a:t>
            </a:r>
            <a:r>
              <a:rPr lang="en-GB" dirty="0" smtClean="0">
                <a:solidFill>
                  <a:srgbClr val="0070C0"/>
                </a:solidFill>
              </a:rPr>
              <a:t>or strips </a:t>
            </a:r>
            <a:r>
              <a:rPr lang="en-GB" dirty="0" smtClean="0">
                <a:solidFill>
                  <a:srgbClr val="0070C0"/>
                </a:solidFill>
              </a:rPr>
              <a:t>purchased from the mill</a:t>
            </a:r>
          </a:p>
          <a:p>
            <a:pPr algn="just" fontAlgn="auto">
              <a:spcAft>
                <a:spcPts val="0"/>
              </a:spcAft>
              <a:buNone/>
              <a:defRPr/>
            </a:pPr>
            <a:r>
              <a:rPr lang="en-GB" dirty="0" smtClean="0"/>
              <a:t>􀂃 These are the raw materials supplied from </a:t>
            </a:r>
            <a:r>
              <a:rPr lang="en-GB" dirty="0" smtClean="0"/>
              <a:t>external suppliers </a:t>
            </a:r>
            <a:r>
              <a:rPr lang="en-GB" dirty="0" smtClean="0"/>
              <a:t>for the secondary processes performed in </a:t>
            </a:r>
            <a:r>
              <a:rPr lang="en-GB" dirty="0" smtClean="0"/>
              <a:t>the factory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12974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dirty="0" smtClean="0"/>
              <a:t>The Route Sheet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i="1" dirty="0" smtClean="0">
                <a:solidFill>
                  <a:srgbClr val="0070C0"/>
                </a:solidFill>
              </a:rPr>
              <a:t>“The document that specifies the details of the process plan”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􀂃 The </a:t>
            </a:r>
            <a:r>
              <a:rPr lang="en-GB" dirty="0" smtClean="0">
                <a:solidFill>
                  <a:srgbClr val="00B050"/>
                </a:solidFill>
              </a:rPr>
              <a:t>route sheet </a:t>
            </a:r>
            <a:r>
              <a:rPr lang="en-GB" dirty="0" smtClean="0"/>
              <a:t>is to the process planner what </a:t>
            </a:r>
            <a:r>
              <a:rPr lang="en-GB" dirty="0" smtClean="0"/>
              <a:t>the </a:t>
            </a:r>
            <a:r>
              <a:rPr lang="en-GB" dirty="0" smtClean="0">
                <a:solidFill>
                  <a:srgbClr val="00B050"/>
                </a:solidFill>
              </a:rPr>
              <a:t>engineering </a:t>
            </a:r>
            <a:r>
              <a:rPr lang="en-GB" dirty="0" smtClean="0">
                <a:solidFill>
                  <a:srgbClr val="00B050"/>
                </a:solidFill>
              </a:rPr>
              <a:t>drawing</a:t>
            </a:r>
            <a:r>
              <a:rPr lang="en-GB" dirty="0" smtClean="0"/>
              <a:t> is to the </a:t>
            </a:r>
            <a:r>
              <a:rPr lang="en-GB" dirty="0" smtClean="0"/>
              <a:t>product designer</a:t>
            </a:r>
            <a:endParaRPr lang="en-GB" dirty="0" smtClean="0"/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􀂃 Route sheet should include </a:t>
            </a:r>
            <a:r>
              <a:rPr lang="en-GB" dirty="0" smtClean="0"/>
              <a:t>all manufacturing </a:t>
            </a:r>
            <a:r>
              <a:rPr lang="en-GB" dirty="0" smtClean="0">
                <a:solidFill>
                  <a:srgbClr val="FF0000"/>
                </a:solidFill>
              </a:rPr>
              <a:t>operations</a:t>
            </a:r>
            <a:r>
              <a:rPr lang="en-GB" dirty="0" smtClean="0"/>
              <a:t> to </a:t>
            </a:r>
            <a:r>
              <a:rPr lang="en-GB" dirty="0" smtClean="0"/>
              <a:t>be performed on the </a:t>
            </a:r>
            <a:r>
              <a:rPr lang="en-GB" dirty="0" err="1" smtClean="0"/>
              <a:t>workpart</a:t>
            </a:r>
            <a:r>
              <a:rPr lang="en-GB" dirty="0" smtClean="0"/>
              <a:t>, listed in the </a:t>
            </a:r>
            <a:r>
              <a:rPr lang="en-GB" dirty="0" smtClean="0">
                <a:solidFill>
                  <a:srgbClr val="FF0000"/>
                </a:solidFill>
              </a:rPr>
              <a:t>order</a:t>
            </a:r>
            <a:r>
              <a:rPr lang="en-GB" dirty="0" smtClean="0"/>
              <a:t> </a:t>
            </a:r>
            <a:r>
              <a:rPr lang="en-GB" dirty="0" smtClean="0"/>
              <a:t>in which </a:t>
            </a:r>
            <a:r>
              <a:rPr lang="en-GB" dirty="0" smtClean="0"/>
              <a:t>they are to be performed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954360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dirty="0" smtClean="0"/>
              <a:t>Route Sheet for Process Planning</a:t>
            </a:r>
          </a:p>
        </p:txBody>
      </p:sp>
      <p:pic>
        <p:nvPicPr>
          <p:cNvPr id="1638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 l="30321" t="32452" r="25848" b="19818"/>
          <a:stretch>
            <a:fillRect/>
          </a:stretch>
        </p:blipFill>
        <p:spPr>
          <a:xfrm>
            <a:off x="900113" y="2154510"/>
            <a:ext cx="7372350" cy="4514850"/>
          </a:xfrm>
          <a:noFill/>
        </p:spPr>
      </p:pic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95536" y="113528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processing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sequence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documented on the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route sheet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dirty="0" smtClean="0"/>
              <a:t>Process Planning for Assemblies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853136"/>
          </a:xfrm>
        </p:spPr>
        <p:txBody>
          <a:bodyPr rtlCol="0">
            <a:normAutofit lnSpcReduction="10000"/>
          </a:bodyPr>
          <a:lstStyle/>
          <a:p>
            <a:pPr algn="just" fontAlgn="auto">
              <a:spcAft>
                <a:spcPts val="0"/>
              </a:spcAft>
              <a:buNone/>
              <a:defRPr/>
            </a:pPr>
            <a:r>
              <a:rPr lang="en-GB" dirty="0" smtClean="0"/>
              <a:t>􀂃 For single stations, the documentation contains a list </a:t>
            </a:r>
            <a:r>
              <a:rPr lang="en-GB" dirty="0" smtClean="0"/>
              <a:t>of the </a:t>
            </a:r>
            <a:r>
              <a:rPr lang="en-GB" dirty="0" smtClean="0"/>
              <a:t>assembly steps in the order in which they must </a:t>
            </a:r>
            <a:r>
              <a:rPr lang="en-GB" dirty="0" smtClean="0"/>
              <a:t>be accomplished</a:t>
            </a:r>
            <a:endParaRPr lang="en-GB" dirty="0" smtClean="0"/>
          </a:p>
          <a:p>
            <a:pPr algn="just" fontAlgn="auto">
              <a:spcAft>
                <a:spcPts val="0"/>
              </a:spcAft>
              <a:buNone/>
              <a:defRPr/>
            </a:pPr>
            <a:r>
              <a:rPr lang="en-GB" dirty="0" smtClean="0"/>
              <a:t>􀂃 For assembly line production, process planning </a:t>
            </a:r>
            <a:r>
              <a:rPr lang="en-GB" dirty="0" smtClean="0"/>
              <a:t>consists of </a:t>
            </a:r>
            <a:r>
              <a:rPr lang="en-GB" b="1" i="1" dirty="0" smtClean="0"/>
              <a:t>line balancing - allocating work elements </a:t>
            </a:r>
            <a:r>
              <a:rPr lang="en-GB" b="1" i="1" dirty="0" smtClean="0"/>
              <a:t>to </a:t>
            </a:r>
            <a:r>
              <a:rPr lang="en-GB" dirty="0" smtClean="0"/>
              <a:t>particular </a:t>
            </a:r>
            <a:r>
              <a:rPr lang="en-GB" dirty="0" smtClean="0"/>
              <a:t>stations along the line</a:t>
            </a:r>
          </a:p>
          <a:p>
            <a:pPr algn="just" fontAlgn="auto">
              <a:spcAft>
                <a:spcPts val="0"/>
              </a:spcAft>
              <a:buNone/>
              <a:defRPr/>
            </a:pPr>
            <a:r>
              <a:rPr lang="en-GB" dirty="0" smtClean="0"/>
              <a:t>􀂃 As with process planning for individual parts, any </a:t>
            </a:r>
            <a:r>
              <a:rPr lang="en-GB" dirty="0" smtClean="0"/>
              <a:t>tools and </a:t>
            </a:r>
            <a:r>
              <a:rPr lang="en-GB" dirty="0" smtClean="0"/>
              <a:t>fixtures needed to accomplish a given </a:t>
            </a:r>
            <a:r>
              <a:rPr lang="en-GB" dirty="0" smtClean="0"/>
              <a:t>assembly task </a:t>
            </a:r>
            <a:r>
              <a:rPr lang="en-GB" dirty="0" smtClean="0"/>
              <a:t>must be decided, and the workplace layout must </a:t>
            </a:r>
            <a:r>
              <a:rPr lang="en-GB" dirty="0" smtClean="0"/>
              <a:t>be designed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GB" dirty="0" smtClean="0"/>
              <a:t>Make or Buy Decision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 rtlCol="0">
            <a:normAutofit fontScale="92500" lnSpcReduction="10000"/>
          </a:bodyPr>
          <a:lstStyle/>
          <a:p>
            <a:pPr algn="just" fontAlgn="auto">
              <a:spcAft>
                <a:spcPts val="0"/>
              </a:spcAft>
              <a:buNone/>
              <a:defRPr/>
            </a:pPr>
            <a:r>
              <a:rPr lang="en-GB" dirty="0" smtClean="0"/>
              <a:t>􀂃 Inevitably, the question arises whether a given </a:t>
            </a:r>
            <a:r>
              <a:rPr lang="en-GB" dirty="0" smtClean="0"/>
              <a:t>part should </a:t>
            </a:r>
            <a:r>
              <a:rPr lang="en-GB" dirty="0" smtClean="0"/>
              <a:t>be purchased from an outside vendor or </a:t>
            </a:r>
            <a:r>
              <a:rPr lang="en-GB" dirty="0" smtClean="0"/>
              <a:t>made internally</a:t>
            </a:r>
            <a:endParaRPr lang="en-GB" dirty="0" smtClean="0"/>
          </a:p>
          <a:p>
            <a:pPr algn="just" fontAlgn="auto">
              <a:spcAft>
                <a:spcPts val="0"/>
              </a:spcAft>
              <a:buNone/>
              <a:defRPr/>
            </a:pPr>
            <a:r>
              <a:rPr lang="en-GB" dirty="0" smtClean="0"/>
              <a:t>􀂃 Virtually all manufacturers purchase </a:t>
            </a:r>
            <a:r>
              <a:rPr lang="en-GB" dirty="0" smtClean="0"/>
              <a:t>their starting materials </a:t>
            </a:r>
            <a:r>
              <a:rPr lang="en-GB" dirty="0" smtClean="0"/>
              <a:t>from suppliers</a:t>
            </a:r>
          </a:p>
          <a:p>
            <a:pPr algn="just" fontAlgn="auto">
              <a:spcAft>
                <a:spcPts val="0"/>
              </a:spcAft>
              <a:buNone/>
              <a:defRPr/>
            </a:pPr>
            <a:r>
              <a:rPr lang="en-GB" dirty="0" smtClean="0"/>
              <a:t>􀂃 Very few production operations are </a:t>
            </a:r>
            <a:r>
              <a:rPr lang="en-GB" dirty="0" smtClean="0"/>
              <a:t>vertically integrated </a:t>
            </a:r>
            <a:r>
              <a:rPr lang="en-GB" dirty="0" smtClean="0"/>
              <a:t>all the way from raw materials </a:t>
            </a:r>
            <a:r>
              <a:rPr lang="en-GB" dirty="0" smtClean="0"/>
              <a:t>to finished product</a:t>
            </a:r>
          </a:p>
          <a:p>
            <a:pPr algn="just" fontAlgn="auto">
              <a:spcAft>
                <a:spcPts val="0"/>
              </a:spcAft>
              <a:buNone/>
              <a:defRPr/>
            </a:pPr>
            <a:r>
              <a:rPr lang="en-GB" dirty="0" smtClean="0"/>
              <a:t>􀂃 The make versus buy question is probably appropriate to ask for every component used by the </a:t>
            </a:r>
            <a:r>
              <a:rPr lang="en-GB" dirty="0" smtClean="0"/>
              <a:t>company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GB" dirty="0" smtClean="0"/>
              <a:t>Make or Buy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94717"/>
            <a:ext cx="8363272" cy="5074643"/>
          </a:xfrm>
        </p:spPr>
        <p:txBody>
          <a:bodyPr rtlCol="0">
            <a:normAutofit fontScale="85000" lnSpcReduction="10000"/>
          </a:bodyPr>
          <a:lstStyle/>
          <a:p>
            <a:pPr algn="just" fontAlgn="auto">
              <a:spcAft>
                <a:spcPts val="0"/>
              </a:spcAft>
              <a:buNone/>
              <a:defRPr/>
            </a:pPr>
            <a:r>
              <a:rPr lang="en-GB" dirty="0" smtClean="0"/>
              <a:t>Given: The quoted part price from a vendor = $20.00 </a:t>
            </a:r>
            <a:r>
              <a:rPr lang="en-GB" dirty="0" smtClean="0"/>
              <a:t>per unit </a:t>
            </a:r>
            <a:r>
              <a:rPr lang="en-GB" dirty="0" smtClean="0"/>
              <a:t>for 100 units. The same part made in the </a:t>
            </a:r>
            <a:r>
              <a:rPr lang="en-GB" dirty="0" smtClean="0"/>
              <a:t>home factory </a:t>
            </a:r>
            <a:r>
              <a:rPr lang="en-GB" dirty="0" smtClean="0"/>
              <a:t>would cost $28.00. Cost breakdown on the </a:t>
            </a:r>
            <a:r>
              <a:rPr lang="en-GB" dirty="0" smtClean="0"/>
              <a:t>make alternative </a:t>
            </a:r>
            <a:r>
              <a:rPr lang="en-GB" dirty="0" smtClean="0"/>
              <a:t>is as follows:</a:t>
            </a:r>
          </a:p>
          <a:p>
            <a:pPr algn="just" fontAlgn="auto">
              <a:spcAft>
                <a:spcPts val="0"/>
              </a:spcAft>
              <a:buNone/>
              <a:defRPr/>
            </a:pPr>
            <a:r>
              <a:rPr lang="en-GB" dirty="0" smtClean="0">
                <a:solidFill>
                  <a:srgbClr val="0070C0"/>
                </a:solidFill>
              </a:rPr>
              <a:t>Unit material cost = $8.00 per unit</a:t>
            </a:r>
          </a:p>
          <a:p>
            <a:pPr algn="just" fontAlgn="auto">
              <a:spcAft>
                <a:spcPts val="0"/>
              </a:spcAft>
              <a:buNone/>
              <a:defRPr/>
            </a:pPr>
            <a:r>
              <a:rPr lang="en-GB" dirty="0" smtClean="0">
                <a:solidFill>
                  <a:srgbClr val="0070C0"/>
                </a:solidFill>
              </a:rPr>
              <a:t>Direct </a:t>
            </a:r>
            <a:r>
              <a:rPr lang="en-GB" dirty="0" err="1" smtClean="0">
                <a:solidFill>
                  <a:srgbClr val="0070C0"/>
                </a:solidFill>
              </a:rPr>
              <a:t>labor</a:t>
            </a:r>
            <a:r>
              <a:rPr lang="en-GB" dirty="0" smtClean="0">
                <a:solidFill>
                  <a:srgbClr val="0070C0"/>
                </a:solidFill>
              </a:rPr>
              <a:t> = $6.00 per unit</a:t>
            </a:r>
          </a:p>
          <a:p>
            <a:pPr algn="just" fontAlgn="auto">
              <a:spcAft>
                <a:spcPts val="0"/>
              </a:spcAft>
              <a:buNone/>
              <a:defRPr/>
            </a:pPr>
            <a:r>
              <a:rPr lang="en-GB" dirty="0" err="1" smtClean="0">
                <a:solidFill>
                  <a:srgbClr val="0070C0"/>
                </a:solidFill>
              </a:rPr>
              <a:t>Labor</a:t>
            </a:r>
            <a:r>
              <a:rPr lang="en-GB" dirty="0" smtClean="0">
                <a:solidFill>
                  <a:srgbClr val="0070C0"/>
                </a:solidFill>
              </a:rPr>
              <a:t> overhead at 150% = $9.00 per unit</a:t>
            </a:r>
          </a:p>
          <a:p>
            <a:pPr algn="just" fontAlgn="auto">
              <a:spcAft>
                <a:spcPts val="0"/>
              </a:spcAft>
              <a:buNone/>
              <a:defRPr/>
            </a:pPr>
            <a:r>
              <a:rPr lang="en-GB" dirty="0" smtClean="0">
                <a:solidFill>
                  <a:srgbClr val="0070C0"/>
                </a:solidFill>
              </a:rPr>
              <a:t>Equipment fixed cost = $5.00 per unit</a:t>
            </a:r>
          </a:p>
          <a:p>
            <a:pPr algn="just" fontAlgn="auto">
              <a:spcAft>
                <a:spcPts val="0"/>
              </a:spcAft>
              <a:buNone/>
              <a:defRPr/>
            </a:pPr>
            <a:r>
              <a:rPr lang="en-GB" dirty="0" smtClean="0">
                <a:solidFill>
                  <a:srgbClr val="0070C0"/>
                </a:solidFill>
              </a:rPr>
              <a:t>Total = $28.00 per </a:t>
            </a:r>
            <a:r>
              <a:rPr lang="en-GB" dirty="0" smtClean="0">
                <a:solidFill>
                  <a:srgbClr val="0070C0"/>
                </a:solidFill>
              </a:rPr>
              <a:t>unit</a:t>
            </a:r>
          </a:p>
          <a:p>
            <a:pPr algn="just" fontAlgn="auto">
              <a:spcAft>
                <a:spcPts val="0"/>
              </a:spcAft>
              <a:buNone/>
              <a:defRPr/>
            </a:pPr>
            <a:endParaRPr lang="en-GB" dirty="0" smtClean="0"/>
          </a:p>
          <a:p>
            <a:pPr algn="just" fontAlgn="auto">
              <a:spcAft>
                <a:spcPts val="0"/>
              </a:spcAft>
              <a:buNone/>
              <a:defRPr/>
            </a:pPr>
            <a:r>
              <a:rPr lang="en-GB" dirty="0" smtClean="0"/>
              <a:t>􀂃 Should the component </a:t>
            </a:r>
            <a:r>
              <a:rPr lang="en-GB" dirty="0" smtClean="0"/>
              <a:t>be </a:t>
            </a:r>
            <a:r>
              <a:rPr lang="en-GB" dirty="0" smtClean="0"/>
              <a:t>bought or made in-house?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GB" dirty="0" smtClean="0"/>
              <a:t>Make or Buy Example -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 rtlCol="0">
            <a:normAutofit fontScale="92500" lnSpcReduction="20000"/>
          </a:bodyPr>
          <a:lstStyle/>
          <a:p>
            <a:pPr algn="just" fontAlgn="auto">
              <a:spcAft>
                <a:spcPts val="0"/>
              </a:spcAft>
              <a:buNone/>
              <a:defRPr/>
            </a:pPr>
            <a:r>
              <a:rPr lang="en-GB" dirty="0" smtClean="0"/>
              <a:t>Although the vendor's quote seems to </a:t>
            </a:r>
            <a:r>
              <a:rPr lang="en-GB" dirty="0" err="1" smtClean="0"/>
              <a:t>favor</a:t>
            </a:r>
            <a:r>
              <a:rPr lang="en-GB" dirty="0" smtClean="0"/>
              <a:t> the </a:t>
            </a:r>
            <a:r>
              <a:rPr lang="en-GB" dirty="0" smtClean="0"/>
              <a:t>buy decision</a:t>
            </a:r>
            <a:r>
              <a:rPr lang="en-GB" dirty="0" smtClean="0"/>
              <a:t>, consider the possible effect on the factory if </a:t>
            </a:r>
            <a:r>
              <a:rPr lang="en-GB" dirty="0" smtClean="0"/>
              <a:t>the quote </a:t>
            </a:r>
            <a:r>
              <a:rPr lang="en-GB" dirty="0" smtClean="0"/>
              <a:t>is accepted</a:t>
            </a:r>
          </a:p>
          <a:p>
            <a:pPr algn="just" fontAlgn="auto">
              <a:spcAft>
                <a:spcPts val="0"/>
              </a:spcAft>
              <a:buNone/>
              <a:defRPr/>
            </a:pPr>
            <a:r>
              <a:rPr lang="en-GB" dirty="0" smtClean="0"/>
              <a:t>􀂃 Equipment fixed cost of $5.00 is an allocated cost </a:t>
            </a:r>
            <a:r>
              <a:rPr lang="en-GB" dirty="0" smtClean="0"/>
              <a:t>based on </a:t>
            </a:r>
            <a:r>
              <a:rPr lang="en-GB" dirty="0" smtClean="0"/>
              <a:t>an investment that has already been made</a:t>
            </a:r>
          </a:p>
          <a:p>
            <a:pPr algn="just" fontAlgn="auto">
              <a:spcAft>
                <a:spcPts val="0"/>
              </a:spcAft>
              <a:buNone/>
              <a:defRPr/>
            </a:pPr>
            <a:r>
              <a:rPr lang="en-GB" dirty="0" smtClean="0"/>
              <a:t>􀂃 If equipment is idled by a buy decision, then the </a:t>
            </a:r>
            <a:r>
              <a:rPr lang="en-GB" dirty="0" smtClean="0"/>
              <a:t>fixed cost </a:t>
            </a:r>
            <a:r>
              <a:rPr lang="en-GB" dirty="0" smtClean="0"/>
              <a:t>continues even if the equipment is not in use</a:t>
            </a:r>
          </a:p>
          <a:p>
            <a:pPr algn="just" fontAlgn="auto">
              <a:spcAft>
                <a:spcPts val="0"/>
              </a:spcAft>
              <a:buNone/>
              <a:defRPr/>
            </a:pPr>
            <a:r>
              <a:rPr lang="en-GB" dirty="0" smtClean="0"/>
              <a:t>􀂃 Overhead cost of $9.00 consists of factory floor </a:t>
            </a:r>
            <a:r>
              <a:rPr lang="en-GB" dirty="0" smtClean="0"/>
              <a:t>space, indirect </a:t>
            </a:r>
            <a:r>
              <a:rPr lang="en-GB" dirty="0" err="1" smtClean="0"/>
              <a:t>labor</a:t>
            </a:r>
            <a:r>
              <a:rPr lang="en-GB" dirty="0" smtClean="0"/>
              <a:t>, and other costs that will also continue </a:t>
            </a:r>
            <a:r>
              <a:rPr lang="en-GB" dirty="0" smtClean="0"/>
              <a:t>even if </a:t>
            </a:r>
            <a:r>
              <a:rPr lang="en-GB" dirty="0" smtClean="0"/>
              <a:t>the part is bought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Contents</a:t>
            </a:r>
            <a:endParaRPr lang="en-GB" dirty="0" smtClean="0"/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>
          <a:xfrm>
            <a:off x="755576" y="2132856"/>
            <a:ext cx="8712968" cy="4525963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1</a:t>
            </a:r>
            <a:r>
              <a:rPr lang="en-GB" dirty="0" smtClean="0"/>
              <a:t>. Process Planning</a:t>
            </a:r>
          </a:p>
          <a:p>
            <a:pPr>
              <a:buNone/>
            </a:pPr>
            <a:r>
              <a:rPr lang="en-GB" dirty="0" smtClean="0"/>
              <a:t>2. Computer-Aided Process Planning</a:t>
            </a:r>
          </a:p>
          <a:p>
            <a:pPr>
              <a:buNone/>
            </a:pPr>
            <a:r>
              <a:rPr lang="en-GB" dirty="0" smtClean="0"/>
              <a:t>3. Concurrent Engineering and Design for Manufacturing</a:t>
            </a:r>
          </a:p>
          <a:p>
            <a:pPr>
              <a:buNone/>
            </a:pPr>
            <a:r>
              <a:rPr lang="en-GB" dirty="0" smtClean="0"/>
              <a:t>4. Advanced Manufacturing Planning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GB" dirty="0" smtClean="0"/>
              <a:t>Make or Buy Example -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 rtlCol="0">
            <a:normAutofit lnSpcReduction="10000"/>
          </a:bodyPr>
          <a:lstStyle/>
          <a:p>
            <a:pPr algn="just" fontAlgn="auto">
              <a:spcAft>
                <a:spcPts val="0"/>
              </a:spcAft>
              <a:buNone/>
              <a:defRPr/>
            </a:pPr>
            <a:r>
              <a:rPr lang="en-GB" dirty="0" smtClean="0"/>
              <a:t>􀂃 By this reasoning, the decision to purchase might cost </a:t>
            </a:r>
            <a:r>
              <a:rPr lang="en-GB" dirty="0" smtClean="0"/>
              <a:t>the company </a:t>
            </a:r>
            <a:r>
              <a:rPr lang="en-GB" dirty="0" smtClean="0"/>
              <a:t>as much as $20.00 + $5.00 + $9.00 = $34.00 </a:t>
            </a:r>
            <a:r>
              <a:rPr lang="en-GB" dirty="0" smtClean="0"/>
              <a:t>per unit </a:t>
            </a:r>
            <a:r>
              <a:rPr lang="en-GB" dirty="0" smtClean="0"/>
              <a:t>if it results in idle time in the factory on the </a:t>
            </a:r>
            <a:r>
              <a:rPr lang="en-GB" dirty="0" smtClean="0"/>
              <a:t>machine that </a:t>
            </a:r>
            <a:r>
              <a:rPr lang="en-GB" dirty="0" smtClean="0"/>
              <a:t>would have been used to make the part</a:t>
            </a:r>
          </a:p>
          <a:p>
            <a:pPr algn="just" fontAlgn="auto">
              <a:spcAft>
                <a:spcPts val="0"/>
              </a:spcAft>
              <a:buNone/>
              <a:defRPr/>
            </a:pPr>
            <a:r>
              <a:rPr lang="en-GB" dirty="0" smtClean="0"/>
              <a:t>􀂃 On the other hand, if the equipment can be used </a:t>
            </a:r>
            <a:r>
              <a:rPr lang="en-GB" dirty="0" smtClean="0"/>
              <a:t>to produce </a:t>
            </a:r>
            <a:r>
              <a:rPr lang="en-GB" dirty="0" smtClean="0"/>
              <a:t>other components for which the internal </a:t>
            </a:r>
            <a:r>
              <a:rPr lang="en-GB" dirty="0" smtClean="0"/>
              <a:t>prices are </a:t>
            </a:r>
            <a:r>
              <a:rPr lang="en-GB" dirty="0" smtClean="0"/>
              <a:t>less than the corresponding external quotes, then </a:t>
            </a:r>
            <a:r>
              <a:rPr lang="en-GB" dirty="0" smtClean="0"/>
              <a:t>a buy </a:t>
            </a:r>
            <a:r>
              <a:rPr lang="en-GB" dirty="0" smtClean="0"/>
              <a:t>decision makes good economic sense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dirty="0" smtClean="0"/>
              <a:t>Computer-Aided Process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925144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buNone/>
              <a:defRPr/>
            </a:pPr>
            <a:r>
              <a:rPr lang="en-GB" sz="2800" dirty="0" smtClean="0"/>
              <a:t>􀂃 During the last several decades, there has </a:t>
            </a:r>
            <a:r>
              <a:rPr lang="en-GB" sz="2800" dirty="0" smtClean="0"/>
              <a:t>been considerable </a:t>
            </a:r>
            <a:r>
              <a:rPr lang="en-GB" sz="2800" dirty="0" smtClean="0"/>
              <a:t>interest in automating the process </a:t>
            </a:r>
            <a:r>
              <a:rPr lang="en-GB" sz="2800" dirty="0" smtClean="0"/>
              <a:t>planning function </a:t>
            </a:r>
            <a:r>
              <a:rPr lang="en-GB" sz="2800" dirty="0" smtClean="0"/>
              <a:t>by computer systems</a:t>
            </a:r>
          </a:p>
          <a:p>
            <a:pPr algn="just" fontAlgn="auto">
              <a:spcAft>
                <a:spcPts val="0"/>
              </a:spcAft>
              <a:buNone/>
              <a:defRPr/>
            </a:pPr>
            <a:r>
              <a:rPr lang="en-GB" sz="2800" dirty="0" smtClean="0"/>
              <a:t>􀂃 Shop people knowledgeable in manufacturing </a:t>
            </a:r>
            <a:r>
              <a:rPr lang="en-GB" sz="2800" dirty="0" smtClean="0"/>
              <a:t>processes are </a:t>
            </a:r>
            <a:r>
              <a:rPr lang="en-GB" sz="2800" dirty="0" smtClean="0"/>
              <a:t>gradually retiring</a:t>
            </a:r>
          </a:p>
          <a:p>
            <a:pPr algn="just" fontAlgn="auto">
              <a:spcAft>
                <a:spcPts val="0"/>
              </a:spcAft>
              <a:buNone/>
              <a:defRPr/>
            </a:pPr>
            <a:r>
              <a:rPr lang="en-GB" sz="2800" dirty="0" smtClean="0"/>
              <a:t>􀂃 An alternative approach to process planning is </a:t>
            </a:r>
            <a:r>
              <a:rPr lang="en-GB" sz="2800" dirty="0" smtClean="0"/>
              <a:t>needed, and </a:t>
            </a:r>
            <a:r>
              <a:rPr lang="en-GB" sz="2800" dirty="0" smtClean="0"/>
              <a:t>computer-aided process planning (CAPP) </a:t>
            </a:r>
            <a:r>
              <a:rPr lang="en-GB" sz="2800" dirty="0" smtClean="0"/>
              <a:t>provides this </a:t>
            </a:r>
            <a:r>
              <a:rPr lang="en-GB" sz="2800" dirty="0" smtClean="0"/>
              <a:t>alternative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GB" dirty="0" smtClean="0"/>
              <a:t>Benefits of CAPP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8712968" cy="4997152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buNone/>
              <a:defRPr/>
            </a:pPr>
            <a:r>
              <a:rPr lang="en-GB" sz="2800" dirty="0" smtClean="0"/>
              <a:t>􀂃 Process rationalization and standardization</a:t>
            </a:r>
          </a:p>
          <a:p>
            <a:pPr lvl="1" algn="just" fontAlgn="auto">
              <a:spcAft>
                <a:spcPts val="0"/>
              </a:spcAft>
              <a:buNone/>
              <a:defRPr/>
            </a:pPr>
            <a:r>
              <a:rPr lang="en-GB" sz="2400" dirty="0" smtClean="0"/>
              <a:t>􀂃 </a:t>
            </a:r>
            <a:r>
              <a:rPr lang="en-GB" sz="2400" dirty="0" smtClean="0">
                <a:solidFill>
                  <a:srgbClr val="0070C0"/>
                </a:solidFill>
              </a:rPr>
              <a:t>CAPP leads to more logical and consistent </a:t>
            </a:r>
            <a:r>
              <a:rPr lang="en-GB" sz="2400" dirty="0" smtClean="0">
                <a:solidFill>
                  <a:srgbClr val="0070C0"/>
                </a:solidFill>
              </a:rPr>
              <a:t>process plans </a:t>
            </a:r>
            <a:r>
              <a:rPr lang="en-GB" sz="2400" dirty="0" smtClean="0">
                <a:solidFill>
                  <a:srgbClr val="0070C0"/>
                </a:solidFill>
              </a:rPr>
              <a:t>than traditional process planning</a:t>
            </a:r>
          </a:p>
          <a:p>
            <a:pPr algn="just" fontAlgn="auto">
              <a:spcAft>
                <a:spcPts val="0"/>
              </a:spcAft>
              <a:buNone/>
              <a:defRPr/>
            </a:pPr>
            <a:r>
              <a:rPr lang="en-GB" sz="2800" dirty="0" smtClean="0"/>
              <a:t>􀂃 Increased productivity of process planners</a:t>
            </a:r>
          </a:p>
          <a:p>
            <a:pPr algn="just" fontAlgn="auto">
              <a:spcAft>
                <a:spcPts val="0"/>
              </a:spcAft>
              <a:buNone/>
              <a:defRPr/>
            </a:pPr>
            <a:r>
              <a:rPr lang="en-GB" sz="2800" dirty="0" smtClean="0"/>
              <a:t>􀂃 Reduced lead time to prepare process plans</a:t>
            </a:r>
          </a:p>
          <a:p>
            <a:pPr algn="just" fontAlgn="auto">
              <a:spcAft>
                <a:spcPts val="0"/>
              </a:spcAft>
              <a:buNone/>
              <a:defRPr/>
            </a:pPr>
            <a:r>
              <a:rPr lang="en-GB" sz="2800" dirty="0" smtClean="0"/>
              <a:t>􀂃 Improved legibility over manually written route sheets</a:t>
            </a:r>
          </a:p>
          <a:p>
            <a:pPr algn="just" fontAlgn="auto">
              <a:spcAft>
                <a:spcPts val="0"/>
              </a:spcAft>
              <a:buNone/>
              <a:defRPr/>
            </a:pPr>
            <a:r>
              <a:rPr lang="en-GB" sz="2800" dirty="0" smtClean="0"/>
              <a:t>􀂃 Incorporation of other application programs</a:t>
            </a:r>
          </a:p>
          <a:p>
            <a:pPr lvl="1" algn="just" fontAlgn="auto">
              <a:spcAft>
                <a:spcPts val="0"/>
              </a:spcAft>
              <a:buNone/>
              <a:defRPr/>
            </a:pPr>
            <a:r>
              <a:rPr lang="en-GB" sz="2400" dirty="0" smtClean="0"/>
              <a:t>􀂃 </a:t>
            </a:r>
            <a:r>
              <a:rPr lang="en-GB" sz="2400" dirty="0" smtClean="0">
                <a:solidFill>
                  <a:srgbClr val="0070C0"/>
                </a:solidFill>
              </a:rPr>
              <a:t>CAPP programs can be interfaced with </a:t>
            </a:r>
            <a:r>
              <a:rPr lang="en-GB" sz="2400" dirty="0" smtClean="0">
                <a:solidFill>
                  <a:srgbClr val="0070C0"/>
                </a:solidFill>
              </a:rPr>
              <a:t>other application </a:t>
            </a:r>
            <a:r>
              <a:rPr lang="en-GB" sz="2400" dirty="0" smtClean="0">
                <a:solidFill>
                  <a:srgbClr val="0070C0"/>
                </a:solidFill>
              </a:rPr>
              <a:t>programs, such as cost estimating, </a:t>
            </a:r>
            <a:r>
              <a:rPr lang="en-GB" sz="2400" dirty="0" smtClean="0">
                <a:solidFill>
                  <a:srgbClr val="0070C0"/>
                </a:solidFill>
              </a:rPr>
              <a:t>work standards</a:t>
            </a:r>
            <a:r>
              <a:rPr lang="en-GB" sz="2400" dirty="0" smtClean="0">
                <a:solidFill>
                  <a:srgbClr val="0070C0"/>
                </a:solidFill>
              </a:rPr>
              <a:t>, and NC part programming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GB" dirty="0" smtClean="0"/>
              <a:t>CAPP Systems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sz="2800" dirty="0" smtClean="0"/>
              <a:t>Computer-aided process planning systems are designed</a:t>
            </a:r>
          </a:p>
          <a:p>
            <a:pPr>
              <a:buNone/>
            </a:pPr>
            <a:r>
              <a:rPr lang="en-GB" sz="2800" dirty="0" smtClean="0"/>
              <a:t>around either of two approaches:</a:t>
            </a:r>
          </a:p>
          <a:p>
            <a:pPr>
              <a:buNone/>
            </a:pPr>
            <a:r>
              <a:rPr lang="en-GB" sz="2800" dirty="0" smtClean="0"/>
              <a:t>1. Retrieval systems</a:t>
            </a:r>
          </a:p>
          <a:p>
            <a:pPr>
              <a:buNone/>
            </a:pPr>
            <a:r>
              <a:rPr lang="en-GB" sz="2800" dirty="0" smtClean="0"/>
              <a:t>2. Generative systems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GB" dirty="0" smtClean="0"/>
              <a:t>Retrieval CAPP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buNone/>
              <a:defRPr/>
            </a:pPr>
            <a:r>
              <a:rPr lang="en-GB" sz="2800" dirty="0" smtClean="0"/>
              <a:t>􀂃 Based on group technology and parts classification </a:t>
            </a:r>
            <a:r>
              <a:rPr lang="en-GB" sz="2800" dirty="0" smtClean="0"/>
              <a:t>and coding</a:t>
            </a:r>
            <a:endParaRPr lang="en-GB" sz="2800" dirty="0" smtClean="0"/>
          </a:p>
          <a:p>
            <a:pPr algn="just" fontAlgn="auto">
              <a:spcAft>
                <a:spcPts val="0"/>
              </a:spcAft>
              <a:buNone/>
              <a:defRPr/>
            </a:pPr>
            <a:r>
              <a:rPr lang="en-GB" sz="2800" dirty="0" smtClean="0"/>
              <a:t>􀂃 A standard process plan is stored in computer files </a:t>
            </a:r>
            <a:r>
              <a:rPr lang="en-GB" sz="2800" dirty="0" smtClean="0"/>
              <a:t>for each </a:t>
            </a:r>
            <a:r>
              <a:rPr lang="en-GB" sz="2800" dirty="0" smtClean="0"/>
              <a:t>part code number</a:t>
            </a:r>
          </a:p>
          <a:p>
            <a:pPr lvl="1" algn="just" fontAlgn="auto">
              <a:spcAft>
                <a:spcPts val="0"/>
              </a:spcAft>
              <a:buNone/>
              <a:defRPr/>
            </a:pPr>
            <a:r>
              <a:rPr lang="en-GB" sz="2400" dirty="0" smtClean="0"/>
              <a:t>􀂃 </a:t>
            </a:r>
            <a:r>
              <a:rPr lang="en-GB" sz="2400" dirty="0" smtClean="0">
                <a:solidFill>
                  <a:srgbClr val="0070C0"/>
                </a:solidFill>
              </a:rPr>
              <a:t>The standard plans are based on current </a:t>
            </a:r>
            <a:r>
              <a:rPr lang="en-GB" sz="2400" dirty="0" smtClean="0">
                <a:solidFill>
                  <a:srgbClr val="0070C0"/>
                </a:solidFill>
              </a:rPr>
              <a:t>part routings </a:t>
            </a:r>
            <a:r>
              <a:rPr lang="en-GB" sz="2400" dirty="0" smtClean="0">
                <a:solidFill>
                  <a:srgbClr val="0070C0"/>
                </a:solidFill>
              </a:rPr>
              <a:t>in use in the factory, or on an ideal </a:t>
            </a:r>
            <a:r>
              <a:rPr lang="en-GB" sz="2400" dirty="0" smtClean="0">
                <a:solidFill>
                  <a:srgbClr val="0070C0"/>
                </a:solidFill>
              </a:rPr>
              <a:t>plan prepared </a:t>
            </a:r>
            <a:r>
              <a:rPr lang="en-GB" sz="2400" dirty="0" smtClean="0">
                <a:solidFill>
                  <a:srgbClr val="0070C0"/>
                </a:solidFill>
              </a:rPr>
              <a:t>for each family</a:t>
            </a:r>
          </a:p>
          <a:p>
            <a:pPr lvl="1" algn="just" fontAlgn="auto">
              <a:spcAft>
                <a:spcPts val="0"/>
              </a:spcAft>
              <a:buNone/>
              <a:defRPr/>
            </a:pPr>
            <a:r>
              <a:rPr lang="en-GB" sz="2400" dirty="0" smtClean="0">
                <a:solidFill>
                  <a:srgbClr val="0070C0"/>
                </a:solidFill>
              </a:rPr>
              <a:t>􀂃 For each new part, the standard plan is edited </a:t>
            </a:r>
            <a:r>
              <a:rPr lang="en-GB" sz="2400" dirty="0" smtClean="0">
                <a:solidFill>
                  <a:srgbClr val="0070C0"/>
                </a:solidFill>
              </a:rPr>
              <a:t>if modifications </a:t>
            </a:r>
            <a:r>
              <a:rPr lang="en-GB" sz="2400" dirty="0" smtClean="0">
                <a:solidFill>
                  <a:srgbClr val="0070C0"/>
                </a:solidFill>
              </a:rPr>
              <a:t>are needed</a:t>
            </a:r>
          </a:p>
          <a:p>
            <a:pPr algn="just" fontAlgn="auto">
              <a:spcAft>
                <a:spcPts val="0"/>
              </a:spcAft>
              <a:buNone/>
              <a:defRPr/>
            </a:pPr>
            <a:r>
              <a:rPr lang="en-GB" sz="2800" dirty="0" smtClean="0"/>
              <a:t>􀂃 Also known as variant CAPP systems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  <a:solidFill>
            <a:srgbClr val="92D050"/>
          </a:solidFill>
        </p:spPr>
        <p:txBody>
          <a:bodyPr/>
          <a:lstStyle/>
          <a:p>
            <a:r>
              <a:rPr lang="en-GB" dirty="0" smtClean="0"/>
              <a:t>Retrieval CAPP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960240"/>
            <a:ext cx="3096344" cy="118072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000" dirty="0" smtClean="0"/>
              <a:t>	Operation </a:t>
            </a:r>
            <a:r>
              <a:rPr lang="en-GB" sz="2000" dirty="0" smtClean="0"/>
              <a:t>of </a:t>
            </a:r>
            <a:r>
              <a:rPr lang="en-GB" sz="2000" dirty="0" smtClean="0"/>
              <a:t>a retrieval type computer-aided process planning system</a:t>
            </a:r>
            <a:endParaRPr lang="en-GB" sz="2000" dirty="0" smtClean="0"/>
          </a:p>
        </p:txBody>
      </p:sp>
      <p:pic>
        <p:nvPicPr>
          <p:cNvPr id="2765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6993" y="1383786"/>
            <a:ext cx="4383439" cy="5265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GB" dirty="0" smtClean="0"/>
              <a:t>Retrieval CAPP Systems -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 rtlCol="0">
            <a:noAutofit/>
          </a:bodyPr>
          <a:lstStyle/>
          <a:p>
            <a:pPr algn="just" fontAlgn="auto">
              <a:spcAft>
                <a:spcPts val="0"/>
              </a:spcAft>
              <a:buNone/>
              <a:defRPr/>
            </a:pPr>
            <a:r>
              <a:rPr lang="en-GB" sz="2800" dirty="0" smtClean="0"/>
              <a:t>􀂃 If the file does not contain a standard process </a:t>
            </a:r>
            <a:r>
              <a:rPr lang="en-GB" sz="2800" dirty="0" smtClean="0"/>
              <a:t>plan for the </a:t>
            </a:r>
            <a:r>
              <a:rPr lang="en-GB" sz="2800" dirty="0" smtClean="0"/>
              <a:t>given code number, the user may search the file </a:t>
            </a:r>
            <a:r>
              <a:rPr lang="en-GB" sz="2800" dirty="0" smtClean="0"/>
              <a:t>for a </a:t>
            </a:r>
            <a:r>
              <a:rPr lang="en-GB" sz="2800" dirty="0" smtClean="0"/>
              <a:t>similar code number</a:t>
            </a:r>
          </a:p>
          <a:p>
            <a:pPr lvl="1" algn="just" fontAlgn="auto">
              <a:spcAft>
                <a:spcPts val="0"/>
              </a:spcAft>
              <a:buNone/>
              <a:defRPr/>
            </a:pPr>
            <a:r>
              <a:rPr lang="en-GB" sz="2400" dirty="0" smtClean="0">
                <a:solidFill>
                  <a:srgbClr val="0070C0"/>
                </a:solidFill>
              </a:rPr>
              <a:t>􀂃 </a:t>
            </a:r>
            <a:r>
              <a:rPr lang="en-GB" sz="2400" dirty="0" smtClean="0">
                <a:solidFill>
                  <a:srgbClr val="0070C0"/>
                </a:solidFill>
              </a:rPr>
              <a:t>By editing an existing process plan, or starting from scratch, the user develops a new process plan that becomes the standard plan for the new part code</a:t>
            </a:r>
            <a:endParaRPr lang="en-GB" sz="2400" dirty="0" smtClean="0">
              <a:solidFill>
                <a:srgbClr val="0070C0"/>
              </a:solidFill>
            </a:endParaRPr>
          </a:p>
          <a:p>
            <a:pPr algn="just" fontAlgn="auto">
              <a:spcAft>
                <a:spcPts val="0"/>
              </a:spcAft>
              <a:buNone/>
              <a:defRPr/>
            </a:pPr>
            <a:r>
              <a:rPr lang="en-GB" sz="2800" dirty="0" smtClean="0"/>
              <a:t>􀂃 Final step is the process plan formatter</a:t>
            </a:r>
          </a:p>
          <a:p>
            <a:pPr lvl="1" algn="just" fontAlgn="auto">
              <a:spcAft>
                <a:spcPts val="0"/>
              </a:spcAft>
              <a:buNone/>
              <a:defRPr/>
            </a:pPr>
            <a:r>
              <a:rPr lang="en-GB" sz="2400" dirty="0" smtClean="0">
                <a:solidFill>
                  <a:srgbClr val="0070C0"/>
                </a:solidFill>
              </a:rPr>
              <a:t>􀂃 Formatter may call other application </a:t>
            </a:r>
            <a:r>
              <a:rPr lang="en-GB" sz="2400" dirty="0" smtClean="0">
                <a:solidFill>
                  <a:srgbClr val="0070C0"/>
                </a:solidFill>
              </a:rPr>
              <a:t>programs: determining </a:t>
            </a:r>
            <a:r>
              <a:rPr lang="en-GB" sz="2400" dirty="0" smtClean="0">
                <a:solidFill>
                  <a:srgbClr val="0070C0"/>
                </a:solidFill>
              </a:rPr>
              <a:t>cutting conditions, calculating </a:t>
            </a:r>
            <a:r>
              <a:rPr lang="en-GB" sz="2400" dirty="0" smtClean="0">
                <a:solidFill>
                  <a:srgbClr val="0070C0"/>
                </a:solidFill>
              </a:rPr>
              <a:t>standard times</a:t>
            </a:r>
            <a:r>
              <a:rPr lang="en-GB" sz="2400" dirty="0" smtClean="0">
                <a:solidFill>
                  <a:srgbClr val="0070C0"/>
                </a:solidFill>
              </a:rPr>
              <a:t>, or computing cost estimates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smtClean="0"/>
              <a:t>Generative CAPP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 rtlCol="0">
            <a:noAutofit/>
          </a:bodyPr>
          <a:lstStyle/>
          <a:p>
            <a:pPr algn="just" fontAlgn="auto">
              <a:spcAft>
                <a:spcPts val="0"/>
              </a:spcAft>
              <a:buNone/>
              <a:defRPr/>
            </a:pPr>
            <a:r>
              <a:rPr lang="en-GB" sz="2400" dirty="0" smtClean="0"/>
              <a:t>Rather than retrieving and editing an existing plan from </a:t>
            </a:r>
            <a:r>
              <a:rPr lang="en-GB" sz="2400" dirty="0" smtClean="0"/>
              <a:t>a data </a:t>
            </a:r>
            <a:r>
              <a:rPr lang="en-GB" sz="2400" dirty="0" smtClean="0"/>
              <a:t>base, the process plan is created using </a:t>
            </a:r>
            <a:r>
              <a:rPr lang="en-GB" sz="2400" dirty="0" smtClean="0"/>
              <a:t>systematic procedures </a:t>
            </a:r>
            <a:r>
              <a:rPr lang="en-GB" sz="2400" dirty="0" smtClean="0"/>
              <a:t>that might be applied by a human planner</a:t>
            </a:r>
          </a:p>
          <a:p>
            <a:pPr algn="just" fontAlgn="auto">
              <a:spcAft>
                <a:spcPts val="0"/>
              </a:spcAft>
              <a:buNone/>
              <a:defRPr/>
            </a:pPr>
            <a:r>
              <a:rPr lang="en-GB" sz="2400" dirty="0" smtClean="0"/>
              <a:t>􀂃 In a fully generative CAPP system, the process </a:t>
            </a:r>
            <a:r>
              <a:rPr lang="en-GB" sz="2400" dirty="0" smtClean="0"/>
              <a:t>sequence is </a:t>
            </a:r>
            <a:r>
              <a:rPr lang="en-GB" sz="2400" dirty="0" smtClean="0"/>
              <a:t>planned without human assistance and </a:t>
            </a:r>
            <a:r>
              <a:rPr lang="en-GB" sz="2400" dirty="0" smtClean="0"/>
              <a:t>without predefined </a:t>
            </a:r>
            <a:r>
              <a:rPr lang="en-GB" sz="2400" dirty="0" smtClean="0"/>
              <a:t>standard plans</a:t>
            </a:r>
          </a:p>
          <a:p>
            <a:pPr algn="just" fontAlgn="auto">
              <a:spcAft>
                <a:spcPts val="0"/>
              </a:spcAft>
              <a:buNone/>
              <a:defRPr/>
            </a:pPr>
            <a:r>
              <a:rPr lang="en-GB" sz="2400" dirty="0" smtClean="0"/>
              <a:t>􀂃 Designing a generative CAPP system is a problem </a:t>
            </a:r>
            <a:r>
              <a:rPr lang="en-GB" sz="2400" dirty="0" smtClean="0"/>
              <a:t>in expert </a:t>
            </a:r>
            <a:r>
              <a:rPr lang="en-GB" sz="2400" dirty="0" smtClean="0"/>
              <a:t>systems</a:t>
            </a:r>
          </a:p>
          <a:p>
            <a:pPr lvl="1" algn="just" fontAlgn="auto">
              <a:spcAft>
                <a:spcPts val="0"/>
              </a:spcAft>
              <a:buNone/>
              <a:defRPr/>
            </a:pPr>
            <a:r>
              <a:rPr lang="en-GB" sz="2000" dirty="0" smtClean="0"/>
              <a:t>􀂃 </a:t>
            </a:r>
            <a:r>
              <a:rPr lang="en-GB" sz="2000" dirty="0" smtClean="0">
                <a:solidFill>
                  <a:srgbClr val="0070C0"/>
                </a:solidFill>
              </a:rPr>
              <a:t>Computer programs capable of solving </a:t>
            </a:r>
            <a:r>
              <a:rPr lang="en-GB" sz="2000" dirty="0" smtClean="0">
                <a:solidFill>
                  <a:srgbClr val="0070C0"/>
                </a:solidFill>
              </a:rPr>
              <a:t>complex problems </a:t>
            </a:r>
            <a:r>
              <a:rPr lang="en-GB" sz="2000" dirty="0" smtClean="0">
                <a:solidFill>
                  <a:srgbClr val="0070C0"/>
                </a:solidFill>
              </a:rPr>
              <a:t>that normally require a human with years </a:t>
            </a:r>
            <a:r>
              <a:rPr lang="en-GB" sz="2000" dirty="0" smtClean="0">
                <a:solidFill>
                  <a:srgbClr val="0070C0"/>
                </a:solidFill>
              </a:rPr>
              <a:t>of education </a:t>
            </a:r>
            <a:r>
              <a:rPr lang="en-GB" sz="2000" dirty="0" smtClean="0">
                <a:solidFill>
                  <a:srgbClr val="0070C0"/>
                </a:solidFill>
              </a:rPr>
              <a:t>and experience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dirty="0" smtClean="0"/>
              <a:t>Components of an Expert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 rtlCol="0">
            <a:normAutofit fontScale="92500" lnSpcReduction="10000"/>
          </a:bodyPr>
          <a:lstStyle/>
          <a:p>
            <a:pPr algn="just" fontAlgn="auto">
              <a:spcAft>
                <a:spcPts val="0"/>
              </a:spcAft>
              <a:buNone/>
              <a:defRPr/>
            </a:pPr>
            <a:r>
              <a:rPr lang="en-GB" dirty="0" smtClean="0"/>
              <a:t>􀂃 Knowledge base</a:t>
            </a:r>
          </a:p>
          <a:p>
            <a:pPr lvl="1" algn="just" fontAlgn="auto">
              <a:spcAft>
                <a:spcPts val="0"/>
              </a:spcAft>
              <a:buNone/>
              <a:defRPr/>
            </a:pPr>
            <a:r>
              <a:rPr lang="en-GB" dirty="0" smtClean="0"/>
              <a:t>􀂃 </a:t>
            </a:r>
            <a:r>
              <a:rPr lang="en-GB" dirty="0" smtClean="0">
                <a:solidFill>
                  <a:srgbClr val="0070C0"/>
                </a:solidFill>
              </a:rPr>
              <a:t>The technical knowledge of manufacturing and </a:t>
            </a:r>
            <a:r>
              <a:rPr lang="en-GB" dirty="0" smtClean="0">
                <a:solidFill>
                  <a:srgbClr val="0070C0"/>
                </a:solidFill>
              </a:rPr>
              <a:t>logic used </a:t>
            </a:r>
            <a:r>
              <a:rPr lang="en-GB" dirty="0" smtClean="0">
                <a:solidFill>
                  <a:srgbClr val="0070C0"/>
                </a:solidFill>
              </a:rPr>
              <a:t>by process planners must be captured and </a:t>
            </a:r>
            <a:r>
              <a:rPr lang="en-GB" dirty="0" smtClean="0">
                <a:solidFill>
                  <a:srgbClr val="0070C0"/>
                </a:solidFill>
              </a:rPr>
              <a:t>coded in </a:t>
            </a:r>
            <a:r>
              <a:rPr lang="en-GB" dirty="0" smtClean="0">
                <a:solidFill>
                  <a:srgbClr val="0070C0"/>
                </a:solidFill>
              </a:rPr>
              <a:t>a computer program</a:t>
            </a:r>
          </a:p>
          <a:p>
            <a:pPr algn="just" fontAlgn="auto">
              <a:spcAft>
                <a:spcPts val="0"/>
              </a:spcAft>
              <a:buNone/>
              <a:defRPr/>
            </a:pPr>
            <a:r>
              <a:rPr lang="en-GB" dirty="0" smtClean="0"/>
              <a:t>􀂃 Computer-compatible part description</a:t>
            </a:r>
          </a:p>
          <a:p>
            <a:pPr lvl="1" algn="just" fontAlgn="auto">
              <a:spcAft>
                <a:spcPts val="0"/>
              </a:spcAft>
              <a:buNone/>
              <a:defRPr/>
            </a:pPr>
            <a:r>
              <a:rPr lang="en-GB" dirty="0" smtClean="0"/>
              <a:t>􀂃 </a:t>
            </a:r>
            <a:r>
              <a:rPr lang="en-GB" dirty="0" smtClean="0">
                <a:solidFill>
                  <a:srgbClr val="0070C0"/>
                </a:solidFill>
              </a:rPr>
              <a:t>The description must contain all the pertinent </a:t>
            </a:r>
            <a:r>
              <a:rPr lang="en-GB" dirty="0" smtClean="0">
                <a:solidFill>
                  <a:srgbClr val="0070C0"/>
                </a:solidFill>
              </a:rPr>
              <a:t>data needed </a:t>
            </a:r>
            <a:r>
              <a:rPr lang="en-GB" dirty="0" smtClean="0">
                <a:solidFill>
                  <a:srgbClr val="0070C0"/>
                </a:solidFill>
              </a:rPr>
              <a:t>to plan the process sequence</a:t>
            </a:r>
          </a:p>
          <a:p>
            <a:pPr algn="just" fontAlgn="auto">
              <a:spcAft>
                <a:spcPts val="0"/>
              </a:spcAft>
              <a:buNone/>
              <a:defRPr/>
            </a:pPr>
            <a:r>
              <a:rPr lang="en-GB" dirty="0" smtClean="0"/>
              <a:t>􀂃 Inference engine</a:t>
            </a:r>
          </a:p>
          <a:p>
            <a:pPr lvl="1" algn="just" fontAlgn="auto">
              <a:spcAft>
                <a:spcPts val="0"/>
              </a:spcAft>
              <a:buNone/>
              <a:defRPr/>
            </a:pPr>
            <a:r>
              <a:rPr lang="en-GB" dirty="0" smtClean="0"/>
              <a:t>􀂃 </a:t>
            </a:r>
            <a:r>
              <a:rPr lang="en-GB" dirty="0" smtClean="0">
                <a:solidFill>
                  <a:srgbClr val="0070C0"/>
                </a:solidFill>
              </a:rPr>
              <a:t>The algorithm that applies the planning logic </a:t>
            </a:r>
            <a:r>
              <a:rPr lang="en-GB" dirty="0" smtClean="0">
                <a:solidFill>
                  <a:srgbClr val="0070C0"/>
                </a:solidFill>
              </a:rPr>
              <a:t>and process </a:t>
            </a:r>
            <a:r>
              <a:rPr lang="en-GB" dirty="0" smtClean="0">
                <a:solidFill>
                  <a:srgbClr val="0070C0"/>
                </a:solidFill>
              </a:rPr>
              <a:t>knowledge contained in the knowledge base </a:t>
            </a:r>
            <a:r>
              <a:rPr lang="en-GB" dirty="0" smtClean="0">
                <a:solidFill>
                  <a:srgbClr val="0070C0"/>
                </a:solidFill>
              </a:rPr>
              <a:t>to a </a:t>
            </a:r>
            <a:r>
              <a:rPr lang="en-GB" dirty="0" smtClean="0">
                <a:solidFill>
                  <a:srgbClr val="0070C0"/>
                </a:solidFill>
              </a:rPr>
              <a:t>given part description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GB" dirty="0" smtClean="0"/>
              <a:t>Process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 rtlCol="0">
            <a:normAutofit fontScale="92500" lnSpcReduction="10000"/>
          </a:bodyPr>
          <a:lstStyle/>
          <a:p>
            <a:pPr algn="just" fontAlgn="auto">
              <a:spcAft>
                <a:spcPts val="0"/>
              </a:spcAft>
              <a:buNone/>
              <a:defRPr/>
            </a:pPr>
            <a:r>
              <a:rPr lang="en-GB" i="1" dirty="0" smtClean="0"/>
              <a:t>“Determining the </a:t>
            </a:r>
            <a:r>
              <a:rPr lang="en-GB" i="1" dirty="0" smtClean="0">
                <a:solidFill>
                  <a:srgbClr val="FF0000"/>
                </a:solidFill>
              </a:rPr>
              <a:t>most appropriate </a:t>
            </a:r>
            <a:r>
              <a:rPr lang="en-GB" i="1" dirty="0" smtClean="0"/>
              <a:t>manufacturing </a:t>
            </a:r>
            <a:r>
              <a:rPr lang="en-GB" i="1" dirty="0" smtClean="0">
                <a:solidFill>
                  <a:srgbClr val="0070C0"/>
                </a:solidFill>
              </a:rPr>
              <a:t>processes</a:t>
            </a:r>
            <a:r>
              <a:rPr lang="en-GB" i="1" dirty="0" smtClean="0"/>
              <a:t> </a:t>
            </a:r>
            <a:r>
              <a:rPr lang="en-GB" i="1" dirty="0" smtClean="0"/>
              <a:t>and the </a:t>
            </a:r>
            <a:r>
              <a:rPr lang="en-GB" i="1" dirty="0" smtClean="0">
                <a:solidFill>
                  <a:srgbClr val="0070C0"/>
                </a:solidFill>
              </a:rPr>
              <a:t>sequence</a:t>
            </a:r>
            <a:r>
              <a:rPr lang="en-GB" i="1" dirty="0" smtClean="0"/>
              <a:t> in which they should </a:t>
            </a:r>
            <a:r>
              <a:rPr lang="en-GB" i="1" dirty="0" smtClean="0"/>
              <a:t>be performed </a:t>
            </a:r>
            <a:r>
              <a:rPr lang="en-GB" i="1" dirty="0" smtClean="0"/>
              <a:t>to produce a given part or product </a:t>
            </a:r>
            <a:r>
              <a:rPr lang="en-GB" i="1" dirty="0" smtClean="0">
                <a:solidFill>
                  <a:srgbClr val="00B050"/>
                </a:solidFill>
              </a:rPr>
              <a:t>specified by </a:t>
            </a:r>
            <a:r>
              <a:rPr lang="en-GB" i="1" dirty="0" smtClean="0">
                <a:solidFill>
                  <a:srgbClr val="00B050"/>
                </a:solidFill>
              </a:rPr>
              <a:t>design </a:t>
            </a:r>
            <a:r>
              <a:rPr lang="en-GB" i="1" dirty="0" smtClean="0"/>
              <a:t>engineering</a:t>
            </a:r>
            <a:r>
              <a:rPr lang="en-GB" i="1" dirty="0" smtClean="0"/>
              <a:t>”</a:t>
            </a:r>
          </a:p>
          <a:p>
            <a:pPr algn="just" fontAlgn="auto">
              <a:spcAft>
                <a:spcPts val="0"/>
              </a:spcAft>
              <a:buNone/>
              <a:defRPr/>
            </a:pPr>
            <a:endParaRPr lang="en-GB" i="1" dirty="0" smtClean="0"/>
          </a:p>
          <a:p>
            <a:pPr algn="just" fontAlgn="auto">
              <a:spcAft>
                <a:spcPts val="0"/>
              </a:spcAft>
              <a:buNone/>
              <a:defRPr/>
            </a:pPr>
            <a:r>
              <a:rPr lang="en-GB" dirty="0" smtClean="0"/>
              <a:t>􀂃 Limitations imposed by available </a:t>
            </a:r>
            <a:r>
              <a:rPr lang="en-GB" dirty="0" smtClean="0"/>
              <a:t>processing equipment </a:t>
            </a:r>
            <a:r>
              <a:rPr lang="en-GB" dirty="0" smtClean="0"/>
              <a:t>and productive capacity of the </a:t>
            </a:r>
            <a:r>
              <a:rPr lang="en-GB" dirty="0" smtClean="0"/>
              <a:t>factory must be </a:t>
            </a:r>
            <a:r>
              <a:rPr lang="en-GB" dirty="0" smtClean="0"/>
              <a:t>considered</a:t>
            </a:r>
          </a:p>
          <a:p>
            <a:pPr algn="just" fontAlgn="auto">
              <a:spcAft>
                <a:spcPts val="0"/>
              </a:spcAft>
              <a:buNone/>
              <a:defRPr/>
            </a:pPr>
            <a:r>
              <a:rPr lang="en-GB" dirty="0" smtClean="0"/>
              <a:t>􀂃 Parts or subassemblies that cannot be made </a:t>
            </a:r>
            <a:r>
              <a:rPr lang="en-GB" dirty="0" smtClean="0"/>
              <a:t> internally must </a:t>
            </a:r>
            <a:r>
              <a:rPr lang="en-GB" dirty="0" smtClean="0"/>
              <a:t>be purchased from external </a:t>
            </a:r>
            <a:r>
              <a:rPr lang="en-GB" dirty="0" smtClean="0"/>
              <a:t> suppliers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GB" dirty="0" smtClean="0"/>
              <a:t>Who does Process Planning?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 rtlCol="0">
            <a:normAutofit fontScale="92500"/>
          </a:bodyPr>
          <a:lstStyle/>
          <a:p>
            <a:pPr algn="just" fontAlgn="auto">
              <a:spcAft>
                <a:spcPts val="0"/>
              </a:spcAft>
              <a:buNone/>
              <a:defRPr/>
            </a:pPr>
            <a:r>
              <a:rPr lang="en-GB" dirty="0" smtClean="0"/>
              <a:t>􀂃 Traditionally, process planning is accomplished </a:t>
            </a:r>
            <a:r>
              <a:rPr lang="en-GB" dirty="0" smtClean="0"/>
              <a:t>by manufacturing </a:t>
            </a:r>
            <a:r>
              <a:rPr lang="en-GB" dirty="0" smtClean="0"/>
              <a:t>engineers who </a:t>
            </a:r>
            <a:r>
              <a:rPr lang="en-GB" dirty="0" smtClean="0">
                <a:solidFill>
                  <a:srgbClr val="FF0000"/>
                </a:solidFill>
              </a:rPr>
              <a:t>(experts) </a:t>
            </a:r>
            <a:r>
              <a:rPr lang="en-GB" dirty="0" smtClean="0"/>
              <a:t>are </a:t>
            </a:r>
            <a:r>
              <a:rPr lang="en-GB" dirty="0" smtClean="0"/>
              <a:t>familiar with </a:t>
            </a:r>
            <a:r>
              <a:rPr lang="en-GB" dirty="0" smtClean="0"/>
              <a:t>the particular </a:t>
            </a:r>
            <a:r>
              <a:rPr lang="en-GB" dirty="0" smtClean="0"/>
              <a:t>processes in the factory and are able to </a:t>
            </a:r>
            <a:r>
              <a:rPr lang="en-GB" dirty="0" smtClean="0"/>
              <a:t>read engineering </a:t>
            </a:r>
            <a:r>
              <a:rPr lang="en-GB" dirty="0" smtClean="0"/>
              <a:t>drawings</a:t>
            </a:r>
          </a:p>
          <a:p>
            <a:pPr algn="just" fontAlgn="auto">
              <a:spcAft>
                <a:spcPts val="0"/>
              </a:spcAft>
              <a:buNone/>
              <a:defRPr/>
            </a:pPr>
            <a:r>
              <a:rPr lang="en-GB" dirty="0" smtClean="0"/>
              <a:t>􀂃 Based on their knowledge, skill, and experience, </a:t>
            </a:r>
            <a:r>
              <a:rPr lang="en-GB" dirty="0" smtClean="0"/>
              <a:t>they develop </a:t>
            </a:r>
            <a:r>
              <a:rPr lang="en-GB" dirty="0" smtClean="0"/>
              <a:t>the processing steps in the most </a:t>
            </a:r>
            <a:r>
              <a:rPr lang="en-GB" dirty="0" smtClean="0">
                <a:solidFill>
                  <a:srgbClr val="FF0000"/>
                </a:solidFill>
              </a:rPr>
              <a:t>logical sequence </a:t>
            </a:r>
            <a:r>
              <a:rPr lang="en-GB" dirty="0" smtClean="0"/>
              <a:t>required to make each part</a:t>
            </a:r>
          </a:p>
          <a:p>
            <a:pPr algn="just" fontAlgn="auto">
              <a:spcAft>
                <a:spcPts val="0"/>
              </a:spcAft>
              <a:buNone/>
              <a:defRPr/>
            </a:pPr>
            <a:r>
              <a:rPr lang="en-GB" dirty="0" smtClean="0"/>
              <a:t>􀂃 Some details are often delegated to </a:t>
            </a:r>
            <a:r>
              <a:rPr lang="en-GB" dirty="0" smtClean="0">
                <a:solidFill>
                  <a:srgbClr val="FF0000"/>
                </a:solidFill>
              </a:rPr>
              <a:t>specialists</a:t>
            </a:r>
            <a:r>
              <a:rPr lang="en-GB" dirty="0" smtClean="0"/>
              <a:t>, such </a:t>
            </a:r>
            <a:r>
              <a:rPr lang="en-GB" dirty="0" smtClean="0"/>
              <a:t>as tool designers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355178"/>
            <a:ext cx="8229600" cy="1129606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sz="3200" dirty="0" smtClean="0"/>
              <a:t>Decisions &amp; Details involved </a:t>
            </a:r>
            <a:r>
              <a:rPr lang="en-GB" sz="3200" dirty="0" smtClean="0"/>
              <a:t>in Process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997152"/>
          </a:xfrm>
        </p:spPr>
        <p:txBody>
          <a:bodyPr rtlCol="0">
            <a:normAutofit fontScale="92500"/>
          </a:bodyPr>
          <a:lstStyle/>
          <a:p>
            <a:pPr algn="just" fontAlgn="auto">
              <a:spcAft>
                <a:spcPts val="0"/>
              </a:spcAft>
              <a:buNone/>
              <a:defRPr/>
            </a:pPr>
            <a:r>
              <a:rPr lang="en-GB" dirty="0" smtClean="0"/>
              <a:t> </a:t>
            </a:r>
            <a:r>
              <a:rPr lang="en-GB" u="sng" dirty="0" smtClean="0">
                <a:solidFill>
                  <a:srgbClr val="FF0000"/>
                </a:solidFill>
              </a:rPr>
              <a:t>Interpretation of design drawings</a:t>
            </a:r>
          </a:p>
          <a:p>
            <a:pPr algn="just" fontAlgn="auto">
              <a:spcAft>
                <a:spcPts val="0"/>
              </a:spcAft>
              <a:buNone/>
              <a:defRPr/>
            </a:pPr>
            <a:r>
              <a:rPr lang="en-GB" dirty="0" smtClean="0"/>
              <a:t>􀂃 The part or product design must be analyzed </a:t>
            </a:r>
            <a:r>
              <a:rPr lang="en-GB" dirty="0" smtClean="0"/>
              <a:t>to begin </a:t>
            </a:r>
            <a:r>
              <a:rPr lang="en-GB" dirty="0" smtClean="0"/>
              <a:t>the process planning </a:t>
            </a:r>
            <a:r>
              <a:rPr lang="en-GB" dirty="0" smtClean="0"/>
              <a:t>procedure</a:t>
            </a:r>
            <a:endParaRPr lang="en-GB" dirty="0" smtClean="0"/>
          </a:p>
          <a:p>
            <a:pPr lvl="1" algn="just" fontAlgn="auto">
              <a:spcAft>
                <a:spcPts val="0"/>
              </a:spcAft>
              <a:buNone/>
              <a:defRPr/>
            </a:pPr>
            <a:r>
              <a:rPr lang="en-GB" dirty="0" smtClean="0">
                <a:solidFill>
                  <a:srgbClr val="0070C0"/>
                </a:solidFill>
              </a:rPr>
              <a:t>􀂃 Starting materials</a:t>
            </a:r>
          </a:p>
          <a:p>
            <a:pPr lvl="1" algn="just" fontAlgn="auto">
              <a:spcAft>
                <a:spcPts val="0"/>
              </a:spcAft>
              <a:buNone/>
              <a:defRPr/>
            </a:pPr>
            <a:r>
              <a:rPr lang="en-GB" dirty="0" smtClean="0">
                <a:solidFill>
                  <a:srgbClr val="0070C0"/>
                </a:solidFill>
              </a:rPr>
              <a:t>􀂃 Dimensions</a:t>
            </a:r>
          </a:p>
          <a:p>
            <a:pPr lvl="1" algn="just" fontAlgn="auto">
              <a:spcAft>
                <a:spcPts val="0"/>
              </a:spcAft>
              <a:buNone/>
              <a:defRPr/>
            </a:pPr>
            <a:r>
              <a:rPr lang="en-GB" dirty="0" smtClean="0">
                <a:solidFill>
                  <a:srgbClr val="0070C0"/>
                </a:solidFill>
              </a:rPr>
              <a:t>􀂃 Tolerances</a:t>
            </a:r>
          </a:p>
          <a:p>
            <a:pPr algn="just" fontAlgn="auto">
              <a:spcAft>
                <a:spcPts val="0"/>
              </a:spcAft>
              <a:buNone/>
              <a:defRPr/>
            </a:pPr>
            <a:r>
              <a:rPr lang="en-GB" u="sng" dirty="0" smtClean="0">
                <a:solidFill>
                  <a:srgbClr val="FF0000"/>
                </a:solidFill>
              </a:rPr>
              <a:t>Processes </a:t>
            </a:r>
            <a:r>
              <a:rPr lang="en-GB" u="sng" dirty="0" smtClean="0">
                <a:solidFill>
                  <a:srgbClr val="FF0000"/>
                </a:solidFill>
              </a:rPr>
              <a:t>and sequence</a:t>
            </a:r>
          </a:p>
          <a:p>
            <a:pPr algn="just" fontAlgn="auto">
              <a:spcAft>
                <a:spcPts val="0"/>
              </a:spcAft>
              <a:buNone/>
              <a:defRPr/>
            </a:pPr>
            <a:r>
              <a:rPr lang="en-GB" dirty="0" smtClean="0"/>
              <a:t>􀂃 The process plan should briefly describe </a:t>
            </a:r>
            <a:r>
              <a:rPr lang="en-GB" dirty="0" smtClean="0"/>
              <a:t>all processing </a:t>
            </a:r>
            <a:r>
              <a:rPr lang="en-GB" dirty="0" smtClean="0"/>
              <a:t>steps used to produce the work unit </a:t>
            </a:r>
            <a:r>
              <a:rPr lang="en-GB" dirty="0" smtClean="0"/>
              <a:t>and the </a:t>
            </a:r>
            <a:r>
              <a:rPr lang="en-GB" dirty="0" smtClean="0"/>
              <a:t>order in which they will be performed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sz="3200" dirty="0" smtClean="0"/>
              <a:t>More </a:t>
            </a:r>
            <a:r>
              <a:rPr lang="en-GB" sz="3200" dirty="0" smtClean="0"/>
              <a:t>Decisions &amp; Details </a:t>
            </a:r>
            <a:r>
              <a:rPr lang="en-GB" sz="3200" dirty="0" smtClean="0"/>
              <a:t>in Process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 rtlCol="0">
            <a:normAutofit lnSpcReduction="10000"/>
          </a:bodyPr>
          <a:lstStyle/>
          <a:p>
            <a:pPr algn="just" fontAlgn="auto">
              <a:spcAft>
                <a:spcPts val="0"/>
              </a:spcAft>
              <a:buNone/>
              <a:defRPr/>
            </a:pPr>
            <a:r>
              <a:rPr lang="en-GB" u="sng" dirty="0" smtClean="0">
                <a:solidFill>
                  <a:srgbClr val="FF0000"/>
                </a:solidFill>
              </a:rPr>
              <a:t>Equipment </a:t>
            </a:r>
            <a:r>
              <a:rPr lang="en-GB" u="sng" dirty="0" smtClean="0">
                <a:solidFill>
                  <a:srgbClr val="FF0000"/>
                </a:solidFill>
              </a:rPr>
              <a:t>selection</a:t>
            </a:r>
          </a:p>
          <a:p>
            <a:pPr algn="just" fontAlgn="auto">
              <a:spcAft>
                <a:spcPts val="0"/>
              </a:spcAft>
              <a:buNone/>
              <a:defRPr/>
            </a:pPr>
            <a:r>
              <a:rPr lang="en-GB" dirty="0" smtClean="0"/>
              <a:t>􀂃 The process planner attempts to develop </a:t>
            </a:r>
            <a:r>
              <a:rPr lang="en-GB" dirty="0" smtClean="0"/>
              <a:t>process plans that </a:t>
            </a:r>
            <a:r>
              <a:rPr lang="en-GB" dirty="0" smtClean="0"/>
              <a:t>utilize existing plant equipment</a:t>
            </a:r>
          </a:p>
          <a:p>
            <a:pPr lvl="1" algn="just" fontAlgn="auto">
              <a:spcAft>
                <a:spcPts val="0"/>
              </a:spcAft>
              <a:buNone/>
              <a:defRPr/>
            </a:pPr>
            <a:r>
              <a:rPr lang="en-GB" dirty="0" smtClean="0"/>
              <a:t>􀂃 </a:t>
            </a:r>
            <a:r>
              <a:rPr lang="en-GB" dirty="0" smtClean="0">
                <a:solidFill>
                  <a:srgbClr val="92D050"/>
                </a:solidFill>
              </a:rPr>
              <a:t>Otherwise, the part must be purchased, or </a:t>
            </a:r>
            <a:r>
              <a:rPr lang="en-GB" dirty="0" smtClean="0">
                <a:solidFill>
                  <a:srgbClr val="92D050"/>
                </a:solidFill>
              </a:rPr>
              <a:t>new equipment </a:t>
            </a:r>
            <a:r>
              <a:rPr lang="en-GB" dirty="0" smtClean="0">
                <a:solidFill>
                  <a:srgbClr val="92D050"/>
                </a:solidFill>
              </a:rPr>
              <a:t>must be installed in the plant</a:t>
            </a:r>
          </a:p>
          <a:p>
            <a:pPr algn="just" fontAlgn="auto">
              <a:spcAft>
                <a:spcPts val="0"/>
              </a:spcAft>
              <a:buNone/>
              <a:defRPr/>
            </a:pPr>
            <a:r>
              <a:rPr lang="en-GB" dirty="0" smtClean="0"/>
              <a:t> </a:t>
            </a:r>
            <a:r>
              <a:rPr lang="en-GB" u="sng" dirty="0" smtClean="0">
                <a:solidFill>
                  <a:srgbClr val="FF0000"/>
                </a:solidFill>
              </a:rPr>
              <a:t>Tools, dies, </a:t>
            </a:r>
            <a:r>
              <a:rPr lang="en-GB" u="sng" dirty="0" err="1" smtClean="0">
                <a:solidFill>
                  <a:srgbClr val="FF0000"/>
                </a:solidFill>
              </a:rPr>
              <a:t>molds</a:t>
            </a:r>
            <a:r>
              <a:rPr lang="en-GB" u="sng" dirty="0" smtClean="0">
                <a:solidFill>
                  <a:srgbClr val="FF0000"/>
                </a:solidFill>
              </a:rPr>
              <a:t>, fixtures, and </a:t>
            </a:r>
            <a:r>
              <a:rPr lang="en-GB" u="sng" dirty="0" smtClean="0">
                <a:solidFill>
                  <a:srgbClr val="FF0000"/>
                </a:solidFill>
              </a:rPr>
              <a:t>gages </a:t>
            </a:r>
          </a:p>
          <a:p>
            <a:pPr algn="just" fontAlgn="auto">
              <a:spcAft>
                <a:spcPts val="0"/>
              </a:spcAft>
              <a:buNone/>
              <a:defRPr/>
            </a:pPr>
            <a:r>
              <a:rPr lang="en-GB" dirty="0" smtClean="0"/>
              <a:t>􀂃 </a:t>
            </a:r>
            <a:r>
              <a:rPr lang="en-GB" dirty="0" smtClean="0"/>
              <a:t>Design of special tooling is usually delegated </a:t>
            </a:r>
            <a:r>
              <a:rPr lang="en-GB" dirty="0" smtClean="0"/>
              <a:t>to the tool design </a:t>
            </a:r>
            <a:r>
              <a:rPr lang="en-GB" dirty="0" smtClean="0"/>
              <a:t>group, and fabrication is </a:t>
            </a:r>
            <a:r>
              <a:rPr lang="en-GB" dirty="0" smtClean="0"/>
              <a:t> accomplished </a:t>
            </a:r>
            <a:r>
              <a:rPr lang="en-GB" dirty="0" smtClean="0"/>
              <a:t>by </a:t>
            </a:r>
            <a:r>
              <a:rPr lang="en-GB" dirty="0" smtClean="0"/>
              <a:t>the tool </a:t>
            </a:r>
            <a:r>
              <a:rPr lang="en-GB" dirty="0" smtClean="0"/>
              <a:t>room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 rtlCol="0">
            <a:normAutofit fontScale="85000" lnSpcReduction="10000"/>
          </a:bodyPr>
          <a:lstStyle/>
          <a:p>
            <a:pPr algn="just" fontAlgn="auto">
              <a:spcAft>
                <a:spcPts val="0"/>
              </a:spcAft>
              <a:buNone/>
              <a:defRPr/>
            </a:pPr>
            <a:r>
              <a:rPr lang="en-GB" u="sng" dirty="0" smtClean="0">
                <a:solidFill>
                  <a:srgbClr val="FF0000"/>
                </a:solidFill>
              </a:rPr>
              <a:t>Methods </a:t>
            </a:r>
            <a:r>
              <a:rPr lang="en-GB" u="sng" dirty="0" smtClean="0">
                <a:solidFill>
                  <a:srgbClr val="FF0000"/>
                </a:solidFill>
              </a:rPr>
              <a:t>analysis</a:t>
            </a:r>
          </a:p>
          <a:p>
            <a:pPr algn="just" fontAlgn="auto">
              <a:spcAft>
                <a:spcPts val="0"/>
              </a:spcAft>
              <a:buNone/>
              <a:defRPr/>
            </a:pPr>
            <a:r>
              <a:rPr lang="en-GB" dirty="0" smtClean="0"/>
              <a:t>􀂃 Hand and body motions, workplace layout, small </a:t>
            </a:r>
            <a:r>
              <a:rPr lang="en-GB" dirty="0" smtClean="0"/>
              <a:t>tools, hoists </a:t>
            </a:r>
            <a:r>
              <a:rPr lang="en-GB" dirty="0" smtClean="0"/>
              <a:t>for lifting heavy parts</a:t>
            </a:r>
          </a:p>
          <a:p>
            <a:pPr algn="just" fontAlgn="auto">
              <a:spcAft>
                <a:spcPts val="0"/>
              </a:spcAft>
              <a:buNone/>
              <a:defRPr/>
            </a:pPr>
            <a:r>
              <a:rPr lang="en-GB" dirty="0" smtClean="0"/>
              <a:t>􀂃 Methods must be specified for manual </a:t>
            </a:r>
            <a:r>
              <a:rPr lang="en-GB" dirty="0" smtClean="0"/>
              <a:t>operations (e.g</a:t>
            </a:r>
            <a:r>
              <a:rPr lang="en-GB" dirty="0" smtClean="0"/>
              <a:t>., assembly) and manual portions of </a:t>
            </a:r>
            <a:r>
              <a:rPr lang="en-GB" dirty="0" smtClean="0"/>
              <a:t>machine cycles </a:t>
            </a:r>
            <a:r>
              <a:rPr lang="en-GB" dirty="0" smtClean="0"/>
              <a:t>(e.g., loading and unloading a </a:t>
            </a:r>
            <a:r>
              <a:rPr lang="en-GB" dirty="0" smtClean="0"/>
              <a:t>production machine</a:t>
            </a:r>
            <a:r>
              <a:rPr lang="en-GB" dirty="0" smtClean="0"/>
              <a:t>)</a:t>
            </a:r>
          </a:p>
          <a:p>
            <a:pPr algn="just" fontAlgn="auto">
              <a:spcAft>
                <a:spcPts val="0"/>
              </a:spcAft>
              <a:buNone/>
              <a:defRPr/>
            </a:pPr>
            <a:r>
              <a:rPr lang="en-GB" u="sng" dirty="0" smtClean="0">
                <a:solidFill>
                  <a:srgbClr val="FF0000"/>
                </a:solidFill>
              </a:rPr>
              <a:t>Work </a:t>
            </a:r>
            <a:r>
              <a:rPr lang="en-GB" u="sng" dirty="0" smtClean="0">
                <a:solidFill>
                  <a:srgbClr val="FF0000"/>
                </a:solidFill>
              </a:rPr>
              <a:t>standards</a:t>
            </a:r>
          </a:p>
          <a:p>
            <a:pPr algn="just" fontAlgn="auto">
              <a:spcAft>
                <a:spcPts val="0"/>
              </a:spcAft>
              <a:buNone/>
              <a:defRPr/>
            </a:pPr>
            <a:r>
              <a:rPr lang="en-GB" dirty="0" smtClean="0"/>
              <a:t>􀂃 Time standards set by work measurement </a:t>
            </a:r>
            <a:r>
              <a:rPr lang="en-GB" dirty="0" smtClean="0"/>
              <a:t>techniques</a:t>
            </a:r>
          </a:p>
          <a:p>
            <a:pPr algn="just" fontAlgn="auto">
              <a:spcAft>
                <a:spcPts val="0"/>
              </a:spcAft>
              <a:buNone/>
              <a:defRPr/>
            </a:pPr>
            <a:endParaRPr lang="en-GB" dirty="0" smtClean="0"/>
          </a:p>
          <a:p>
            <a:pPr algn="just" fontAlgn="auto">
              <a:spcAft>
                <a:spcPts val="0"/>
              </a:spcAft>
              <a:buNone/>
              <a:defRPr/>
            </a:pPr>
            <a:r>
              <a:rPr lang="en-GB" dirty="0" smtClean="0"/>
              <a:t>Cutting </a:t>
            </a:r>
            <a:r>
              <a:rPr lang="en-GB" dirty="0" smtClean="0"/>
              <a:t>tools and cutting conditions for </a:t>
            </a:r>
            <a:r>
              <a:rPr lang="en-GB" dirty="0" smtClean="0"/>
              <a:t>machining operations</a:t>
            </a:r>
            <a:endParaRPr lang="en-GB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sz="3200" dirty="0" smtClean="0"/>
              <a:t>More </a:t>
            </a:r>
            <a:r>
              <a:rPr lang="en-GB" sz="3200" dirty="0" smtClean="0"/>
              <a:t>Decisions &amp; Details </a:t>
            </a:r>
            <a:r>
              <a:rPr lang="en-GB" sz="3200" dirty="0" smtClean="0"/>
              <a:t>in Process Planning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GB" dirty="0" smtClean="0"/>
              <a:t>Process Planning for Parts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algn="just" fontAlgn="auto">
              <a:spcAft>
                <a:spcPts val="0"/>
              </a:spcAft>
              <a:buNone/>
              <a:defRPr/>
            </a:pPr>
            <a:r>
              <a:rPr lang="en-GB" dirty="0" smtClean="0"/>
              <a:t>Processes </a:t>
            </a:r>
            <a:r>
              <a:rPr lang="en-GB" dirty="0" smtClean="0"/>
              <a:t>needed to manufacture a given part </a:t>
            </a:r>
            <a:r>
              <a:rPr lang="en-GB" dirty="0" smtClean="0"/>
              <a:t>are determined </a:t>
            </a:r>
            <a:r>
              <a:rPr lang="en-GB" dirty="0" smtClean="0"/>
              <a:t>largely by the material out of which the </a:t>
            </a:r>
            <a:r>
              <a:rPr lang="en-GB" dirty="0" smtClean="0"/>
              <a:t>part is </a:t>
            </a:r>
            <a:r>
              <a:rPr lang="en-GB" dirty="0" smtClean="0"/>
              <a:t>made and the part design itself</a:t>
            </a:r>
          </a:p>
          <a:p>
            <a:pPr algn="just" fontAlgn="auto">
              <a:spcAft>
                <a:spcPts val="0"/>
              </a:spcAft>
              <a:buNone/>
              <a:defRPr/>
            </a:pPr>
            <a:r>
              <a:rPr lang="en-GB" dirty="0" smtClean="0">
                <a:solidFill>
                  <a:srgbClr val="0070C0"/>
                </a:solidFill>
              </a:rPr>
              <a:t>􀂃 The material is selected by the product </a:t>
            </a:r>
            <a:r>
              <a:rPr lang="en-GB" dirty="0" smtClean="0">
                <a:solidFill>
                  <a:srgbClr val="0070C0"/>
                </a:solidFill>
              </a:rPr>
              <a:t>designer based </a:t>
            </a:r>
            <a:r>
              <a:rPr lang="en-GB" dirty="0" smtClean="0">
                <a:solidFill>
                  <a:srgbClr val="0070C0"/>
                </a:solidFill>
              </a:rPr>
              <a:t>on functional requirements</a:t>
            </a:r>
          </a:p>
          <a:p>
            <a:pPr algn="just" fontAlgn="auto">
              <a:spcAft>
                <a:spcPts val="0"/>
              </a:spcAft>
              <a:buNone/>
              <a:defRPr/>
            </a:pPr>
            <a:r>
              <a:rPr lang="en-GB" dirty="0" smtClean="0">
                <a:solidFill>
                  <a:srgbClr val="0070C0"/>
                </a:solidFill>
              </a:rPr>
              <a:t>􀂃 Once the material has been selected, the choice </a:t>
            </a:r>
            <a:r>
              <a:rPr lang="en-GB" dirty="0" smtClean="0">
                <a:solidFill>
                  <a:srgbClr val="0070C0"/>
                </a:solidFill>
              </a:rPr>
              <a:t>of possible </a:t>
            </a:r>
            <a:r>
              <a:rPr lang="en-GB" dirty="0" smtClean="0">
                <a:solidFill>
                  <a:srgbClr val="0070C0"/>
                </a:solidFill>
              </a:rPr>
              <a:t>processes is narrowed considerably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8958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sz="3200" dirty="0" smtClean="0"/>
              <a:t>Typical Processing Sequence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GB" sz="2800" dirty="0" smtClean="0"/>
              <a:t>A typical processing sequence to fabricate </a:t>
            </a:r>
            <a:r>
              <a:rPr lang="en-GB" sz="2800" dirty="0" smtClean="0"/>
              <a:t>a discrete part consists </a:t>
            </a:r>
            <a:r>
              <a:rPr lang="en-GB" sz="2800" dirty="0" smtClean="0"/>
              <a:t>of</a:t>
            </a:r>
          </a:p>
          <a:p>
            <a:pPr>
              <a:buNone/>
            </a:pPr>
            <a:r>
              <a:rPr lang="en-GB" sz="2800" dirty="0" smtClean="0"/>
              <a:t>1. A basic process</a:t>
            </a:r>
          </a:p>
          <a:p>
            <a:pPr>
              <a:buNone/>
            </a:pPr>
            <a:r>
              <a:rPr lang="en-GB" sz="2800" dirty="0" smtClean="0"/>
              <a:t>2. One or more secondary processes</a:t>
            </a:r>
          </a:p>
          <a:p>
            <a:pPr>
              <a:buNone/>
            </a:pPr>
            <a:r>
              <a:rPr lang="en-GB" sz="2800" dirty="0" smtClean="0"/>
              <a:t>3. Operations to enhance physical properties</a:t>
            </a:r>
          </a:p>
          <a:p>
            <a:pPr>
              <a:buNone/>
            </a:pPr>
            <a:r>
              <a:rPr lang="en-GB" sz="2800" dirty="0" smtClean="0"/>
              <a:t>4. Finishing operations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8916" y="4005064"/>
            <a:ext cx="8217540" cy="2658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1641</Words>
  <Application>Microsoft Office PowerPoint</Application>
  <PresentationFormat>On-screen Show (4:3)</PresentationFormat>
  <Paragraphs>143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Calibri</vt:lpstr>
      <vt:lpstr>Arial</vt:lpstr>
      <vt:lpstr>Office Theme</vt:lpstr>
      <vt:lpstr>Process Planning and Concurrent Engineering</vt:lpstr>
      <vt:lpstr>Contents</vt:lpstr>
      <vt:lpstr>Process Planning</vt:lpstr>
      <vt:lpstr>Who does Process Planning?</vt:lpstr>
      <vt:lpstr>Decisions &amp; Details involved in Process Planning</vt:lpstr>
      <vt:lpstr>More Decisions &amp; Details in Process Planning</vt:lpstr>
      <vt:lpstr>More Decisions &amp; Details in Process Planning</vt:lpstr>
      <vt:lpstr>Process Planning for Parts</vt:lpstr>
      <vt:lpstr>Typical Processing Sequence</vt:lpstr>
      <vt:lpstr>Basic and Secondary Operations</vt:lpstr>
      <vt:lpstr>Property Enhancement and Finishing Operations</vt:lpstr>
      <vt:lpstr>Examples of Typical Process Sequences</vt:lpstr>
      <vt:lpstr>Process Planning: Basic Process</vt:lpstr>
      <vt:lpstr>The Route Sheet</vt:lpstr>
      <vt:lpstr>Route Sheet for Process Planning</vt:lpstr>
      <vt:lpstr>Process Planning for Assemblies</vt:lpstr>
      <vt:lpstr>Make or Buy Decision</vt:lpstr>
      <vt:lpstr>Make or Buy Example</vt:lpstr>
      <vt:lpstr>Make or Buy Example - continued</vt:lpstr>
      <vt:lpstr>Make or Buy Example - continued</vt:lpstr>
      <vt:lpstr>Computer-Aided Process Planning</vt:lpstr>
      <vt:lpstr>Benefits of CAPP</vt:lpstr>
      <vt:lpstr>CAPP Systems</vt:lpstr>
      <vt:lpstr>Retrieval CAPP Systems</vt:lpstr>
      <vt:lpstr>Retrieval CAPP System</vt:lpstr>
      <vt:lpstr>Retrieval CAPP Systems - continued</vt:lpstr>
      <vt:lpstr>Generative CAPP Systems</vt:lpstr>
      <vt:lpstr>Components of an Expert System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Mian Wasif Safeen</dc:creator>
  <cp:lastModifiedBy>NB asus</cp:lastModifiedBy>
  <cp:revision>45</cp:revision>
  <dcterms:created xsi:type="dcterms:W3CDTF">2014-04-15T10:27:14Z</dcterms:created>
  <dcterms:modified xsi:type="dcterms:W3CDTF">2014-04-15T15:49:58Z</dcterms:modified>
</cp:coreProperties>
</file>